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2" r:id="rId1"/>
  </p:sldMasterIdLst>
  <p:notesMasterIdLst>
    <p:notesMasterId r:id="rId27"/>
  </p:notesMasterIdLst>
  <p:sldIdLst>
    <p:sldId id="322" r:id="rId2"/>
    <p:sldId id="365" r:id="rId3"/>
    <p:sldId id="267" r:id="rId4"/>
    <p:sldId id="378" r:id="rId5"/>
    <p:sldId id="376" r:id="rId6"/>
    <p:sldId id="375" r:id="rId7"/>
    <p:sldId id="338" r:id="rId8"/>
    <p:sldId id="339" r:id="rId9"/>
    <p:sldId id="372" r:id="rId10"/>
    <p:sldId id="361" r:id="rId11"/>
    <p:sldId id="366" r:id="rId12"/>
    <p:sldId id="380" r:id="rId13"/>
    <p:sldId id="382" r:id="rId14"/>
    <p:sldId id="379" r:id="rId15"/>
    <p:sldId id="383" r:id="rId16"/>
    <p:sldId id="384" r:id="rId17"/>
    <p:sldId id="385" r:id="rId18"/>
    <p:sldId id="367" r:id="rId19"/>
    <p:sldId id="368" r:id="rId20"/>
    <p:sldId id="370" r:id="rId21"/>
    <p:sldId id="362" r:id="rId22"/>
    <p:sldId id="363" r:id="rId23"/>
    <p:sldId id="373" r:id="rId24"/>
    <p:sldId id="374" r:id="rId25"/>
    <p:sldId id="314" r:id="rId26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28"/>
      <p:bold r:id="rId29"/>
      <p:italic r:id="rId30"/>
      <p:boldItalic r:id="rId31"/>
    </p:embeddedFont>
    <p:embeddedFont>
      <p:font typeface="Helvetica Neue Light" panose="02000403000000020004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024"/>
    <a:srgbClr val="C09091"/>
    <a:srgbClr val="FF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3"/>
  </p:normalViewPr>
  <p:slideViewPr>
    <p:cSldViewPr snapToGrid="0">
      <p:cViewPr varScale="1">
        <p:scale>
          <a:sx n="117" d="100"/>
          <a:sy n="117" d="100"/>
        </p:scale>
        <p:origin x="184" y="71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891a02db9_2_2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5891a02db9_2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6999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891a02db9_2_2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5891a02db9_2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0269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4ceba277f3_2_2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g4ceba277f3_2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2902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891a02db9_2_2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5891a02db9_2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9622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8845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5891a02db9_2_2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3" name="Google Shape;623;g5891a02db9_2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fluxDays - Title Slide - Static">
  <p:cSld name="InfluxDays - Title Slide - Static"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14"/>
          <p:cNvGrpSpPr/>
          <p:nvPr/>
        </p:nvGrpSpPr>
        <p:grpSpPr>
          <a:xfrm>
            <a:off x="-101009" y="-2490"/>
            <a:ext cx="9350334" cy="5148647"/>
            <a:chOff x="-134679" y="-3320"/>
            <a:chExt cx="12467112" cy="6861319"/>
          </a:xfrm>
        </p:grpSpPr>
        <p:sp>
          <p:nvSpPr>
            <p:cNvPr id="59" name="Google Shape;59;p14"/>
            <p:cNvSpPr/>
            <p:nvPr/>
          </p:nvSpPr>
          <p:spPr>
            <a:xfrm>
              <a:off x="0" y="-2"/>
              <a:ext cx="12196527" cy="6858000"/>
            </a:xfrm>
            <a:prstGeom prst="rect">
              <a:avLst/>
            </a:prstGeom>
            <a:solidFill>
              <a:srgbClr val="2C2C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60" name="Google Shape;60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134679" y="-2"/>
              <a:ext cx="12331205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14"/>
            <p:cNvPicPr preferRelativeResize="0"/>
            <p:nvPr/>
          </p:nvPicPr>
          <p:blipFill rotWithShape="1">
            <a:blip r:embed="rId3">
              <a:alphaModFix amt="9000"/>
            </a:blip>
            <a:srcRect t="6527" b="32195"/>
            <a:stretch/>
          </p:blipFill>
          <p:spPr>
            <a:xfrm>
              <a:off x="54268" y="-2"/>
              <a:ext cx="5131121" cy="12679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4"/>
            <p:cNvPicPr preferRelativeResize="0"/>
            <p:nvPr/>
          </p:nvPicPr>
          <p:blipFill rotWithShape="1">
            <a:blip r:embed="rId4">
              <a:alphaModFix amt="7000"/>
            </a:blip>
            <a:srcRect t="19268" r="60610"/>
            <a:stretch/>
          </p:blipFill>
          <p:spPr>
            <a:xfrm>
              <a:off x="7090784" y="-3320"/>
              <a:ext cx="5131121" cy="867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14"/>
            <p:cNvPicPr preferRelativeResize="0"/>
            <p:nvPr/>
          </p:nvPicPr>
          <p:blipFill rotWithShape="1">
            <a:blip r:embed="rId3">
              <a:alphaModFix amt="6000"/>
            </a:blip>
            <a:srcRect/>
            <a:stretch/>
          </p:blipFill>
          <p:spPr>
            <a:xfrm>
              <a:off x="9734733" y="3347432"/>
              <a:ext cx="2597700" cy="10475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14"/>
            <p:cNvPicPr preferRelativeResize="0"/>
            <p:nvPr/>
          </p:nvPicPr>
          <p:blipFill rotWithShape="1">
            <a:blip r:embed="rId3">
              <a:alphaModFix amt="5000"/>
            </a:blip>
            <a:srcRect r="19195" b="34035"/>
            <a:stretch/>
          </p:blipFill>
          <p:spPr>
            <a:xfrm rot="10800000">
              <a:off x="0" y="4655562"/>
              <a:ext cx="6608465" cy="2175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4"/>
            <p:cNvPicPr preferRelativeResize="0"/>
            <p:nvPr/>
          </p:nvPicPr>
          <p:blipFill rotWithShape="1">
            <a:blip r:embed="rId4">
              <a:alphaModFix amt="4000"/>
            </a:blip>
            <a:srcRect l="84955" r="5132"/>
            <a:stretch/>
          </p:blipFill>
          <p:spPr>
            <a:xfrm rot="-5400000">
              <a:off x="6644955" y="3760803"/>
              <a:ext cx="3380242" cy="2814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14"/>
            <p:cNvPicPr preferRelativeResize="0"/>
            <p:nvPr/>
          </p:nvPicPr>
          <p:blipFill rotWithShape="1">
            <a:blip r:embed="rId5">
              <a:alphaModFix amt="9000"/>
            </a:blip>
            <a:srcRect t="-1" r="38653" b="-11064"/>
            <a:stretch/>
          </p:blipFill>
          <p:spPr>
            <a:xfrm>
              <a:off x="7090784" y="1492961"/>
              <a:ext cx="5105742" cy="409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14"/>
            <p:cNvPicPr preferRelativeResize="0"/>
            <p:nvPr/>
          </p:nvPicPr>
          <p:blipFill rotWithShape="1">
            <a:blip r:embed="rId6">
              <a:alphaModFix amt="8000"/>
            </a:blip>
            <a:srcRect t="-1" r="33237" b="691"/>
            <a:stretch/>
          </p:blipFill>
          <p:spPr>
            <a:xfrm>
              <a:off x="4982551" y="6382432"/>
              <a:ext cx="7213975" cy="475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4"/>
            <p:cNvPicPr preferRelativeResize="0"/>
            <p:nvPr/>
          </p:nvPicPr>
          <p:blipFill rotWithShape="1">
            <a:blip r:embed="rId7">
              <a:alphaModFix amt="6000"/>
            </a:blip>
            <a:srcRect/>
            <a:stretch/>
          </p:blipFill>
          <p:spPr>
            <a:xfrm>
              <a:off x="7383203" y="2212321"/>
              <a:ext cx="4849421" cy="331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14"/>
            <p:cNvPicPr preferRelativeResize="0"/>
            <p:nvPr/>
          </p:nvPicPr>
          <p:blipFill rotWithShape="1">
            <a:blip r:embed="rId8">
              <a:alphaModFix amt="9000"/>
            </a:blip>
            <a:srcRect/>
            <a:stretch/>
          </p:blipFill>
          <p:spPr>
            <a:xfrm>
              <a:off x="5448902" y="241662"/>
              <a:ext cx="2497285" cy="170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14"/>
            <p:cNvPicPr preferRelativeResize="0"/>
            <p:nvPr/>
          </p:nvPicPr>
          <p:blipFill rotWithShape="1">
            <a:blip r:embed="rId9">
              <a:alphaModFix amt="13000"/>
            </a:blip>
            <a:srcRect l="44347" t="-68810"/>
            <a:stretch/>
          </p:blipFill>
          <p:spPr>
            <a:xfrm>
              <a:off x="4526" y="5445546"/>
              <a:ext cx="2518379" cy="33855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1" name="Google Shape;71;p1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30141" y="354041"/>
            <a:ext cx="3391700" cy="82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 rotWithShape="1">
          <a:blip r:embed="rId11">
            <a:alphaModFix/>
          </a:blip>
          <a:srcRect t="34473" r="54440" b="24638"/>
          <a:stretch/>
        </p:blipFill>
        <p:spPr>
          <a:xfrm>
            <a:off x="3474952" y="-2489"/>
            <a:ext cx="5680477" cy="514864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/>
          <p:nvPr/>
        </p:nvSpPr>
        <p:spPr>
          <a:xfrm>
            <a:off x="-11243" y="1501424"/>
            <a:ext cx="6511643" cy="2147672"/>
          </a:xfrm>
          <a:custGeom>
            <a:avLst/>
            <a:gdLst/>
            <a:ahLst/>
            <a:cxnLst/>
            <a:rect l="l" t="t" r="r" b="b"/>
            <a:pathLst>
              <a:path w="8682191" h="2863563" extrusionOk="0">
                <a:moveTo>
                  <a:pt x="0" y="0"/>
                </a:moveTo>
                <a:lnTo>
                  <a:pt x="8032866" y="0"/>
                </a:lnTo>
                <a:lnTo>
                  <a:pt x="8682191" y="2863563"/>
                </a:lnTo>
                <a:lnTo>
                  <a:pt x="0" y="286356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5CBB47"/>
              </a:gs>
              <a:gs pos="82000">
                <a:srgbClr val="5CBB47"/>
              </a:gs>
              <a:gs pos="100000">
                <a:srgbClr val="5CBB47">
                  <a:alpha val="0"/>
                </a:srgbClr>
              </a:gs>
            </a:gsLst>
            <a:lin ang="21000001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"/>
          </p:nvPr>
        </p:nvSpPr>
        <p:spPr>
          <a:xfrm>
            <a:off x="599147" y="2678766"/>
            <a:ext cx="4362007" cy="947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Char char="▫︎"/>
              <a:defRPr/>
            </a:lvl4pPr>
            <a:lvl5pPr lvl="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Char char="-"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599147" y="1534947"/>
            <a:ext cx="4362007" cy="917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  <a:defRPr sz="3000" b="1" i="0" u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76" name="Google Shape;76;p14"/>
          <p:cNvCxnSpPr/>
          <p:nvPr/>
        </p:nvCxnSpPr>
        <p:spPr>
          <a:xfrm>
            <a:off x="594342" y="2609665"/>
            <a:ext cx="4362007" cy="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5098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64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>
  <p:cSld name="InfluxDays - Content Dark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5"/>
          <p:cNvGrpSpPr/>
          <p:nvPr/>
        </p:nvGrpSpPr>
        <p:grpSpPr>
          <a:xfrm>
            <a:off x="-101009" y="-2490"/>
            <a:ext cx="9350334" cy="5148647"/>
            <a:chOff x="-134679" y="-3320"/>
            <a:chExt cx="12467112" cy="6861319"/>
          </a:xfrm>
        </p:grpSpPr>
        <p:sp>
          <p:nvSpPr>
            <p:cNvPr id="79" name="Google Shape;79;p15"/>
            <p:cNvSpPr/>
            <p:nvPr/>
          </p:nvSpPr>
          <p:spPr>
            <a:xfrm>
              <a:off x="0" y="-2"/>
              <a:ext cx="12196527" cy="6858000"/>
            </a:xfrm>
            <a:prstGeom prst="rect">
              <a:avLst/>
            </a:prstGeom>
            <a:solidFill>
              <a:srgbClr val="2C2C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80" name="Google Shape;80;p1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134679" y="-2"/>
              <a:ext cx="12331205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5"/>
            <p:cNvPicPr preferRelativeResize="0"/>
            <p:nvPr/>
          </p:nvPicPr>
          <p:blipFill rotWithShape="1">
            <a:blip r:embed="rId3">
              <a:alphaModFix amt="9000"/>
            </a:blip>
            <a:srcRect t="6527" b="32195"/>
            <a:stretch/>
          </p:blipFill>
          <p:spPr>
            <a:xfrm>
              <a:off x="54268" y="-2"/>
              <a:ext cx="5131121" cy="12679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15"/>
            <p:cNvPicPr preferRelativeResize="0"/>
            <p:nvPr/>
          </p:nvPicPr>
          <p:blipFill rotWithShape="1">
            <a:blip r:embed="rId4">
              <a:alphaModFix amt="7000"/>
            </a:blip>
            <a:srcRect t="19268" r="60610"/>
            <a:stretch/>
          </p:blipFill>
          <p:spPr>
            <a:xfrm>
              <a:off x="7090784" y="-3320"/>
              <a:ext cx="5131121" cy="867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15"/>
            <p:cNvPicPr preferRelativeResize="0"/>
            <p:nvPr/>
          </p:nvPicPr>
          <p:blipFill rotWithShape="1">
            <a:blip r:embed="rId3">
              <a:alphaModFix amt="6000"/>
            </a:blip>
            <a:srcRect/>
            <a:stretch/>
          </p:blipFill>
          <p:spPr>
            <a:xfrm>
              <a:off x="9734733" y="3347432"/>
              <a:ext cx="2597700" cy="10475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5"/>
            <p:cNvPicPr preferRelativeResize="0"/>
            <p:nvPr/>
          </p:nvPicPr>
          <p:blipFill rotWithShape="1">
            <a:blip r:embed="rId3">
              <a:alphaModFix amt="5000"/>
            </a:blip>
            <a:srcRect r="19195" b="34035"/>
            <a:stretch/>
          </p:blipFill>
          <p:spPr>
            <a:xfrm rot="10800000">
              <a:off x="0" y="4655562"/>
              <a:ext cx="6608465" cy="2175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15"/>
            <p:cNvPicPr preferRelativeResize="0"/>
            <p:nvPr/>
          </p:nvPicPr>
          <p:blipFill rotWithShape="1">
            <a:blip r:embed="rId4">
              <a:alphaModFix amt="4000"/>
            </a:blip>
            <a:srcRect l="84955" r="5132"/>
            <a:stretch/>
          </p:blipFill>
          <p:spPr>
            <a:xfrm rot="-5400000">
              <a:off x="6644955" y="3760803"/>
              <a:ext cx="3380242" cy="2814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5"/>
            <p:cNvPicPr preferRelativeResize="0"/>
            <p:nvPr/>
          </p:nvPicPr>
          <p:blipFill rotWithShape="1">
            <a:blip r:embed="rId5">
              <a:alphaModFix amt="9000"/>
            </a:blip>
            <a:srcRect t="-1" r="38653" b="-11064"/>
            <a:stretch/>
          </p:blipFill>
          <p:spPr>
            <a:xfrm>
              <a:off x="7090784" y="1492961"/>
              <a:ext cx="5105742" cy="409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5"/>
            <p:cNvPicPr preferRelativeResize="0"/>
            <p:nvPr/>
          </p:nvPicPr>
          <p:blipFill rotWithShape="1">
            <a:blip r:embed="rId6">
              <a:alphaModFix amt="8000"/>
            </a:blip>
            <a:srcRect t="-1" r="33237" b="691"/>
            <a:stretch/>
          </p:blipFill>
          <p:spPr>
            <a:xfrm>
              <a:off x="4982551" y="6382432"/>
              <a:ext cx="7213975" cy="475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5"/>
            <p:cNvPicPr preferRelativeResize="0"/>
            <p:nvPr/>
          </p:nvPicPr>
          <p:blipFill rotWithShape="1">
            <a:blip r:embed="rId7">
              <a:alphaModFix amt="6000"/>
            </a:blip>
            <a:srcRect/>
            <a:stretch/>
          </p:blipFill>
          <p:spPr>
            <a:xfrm>
              <a:off x="7383203" y="2212321"/>
              <a:ext cx="4849421" cy="331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5"/>
            <p:cNvPicPr preferRelativeResize="0"/>
            <p:nvPr/>
          </p:nvPicPr>
          <p:blipFill rotWithShape="1">
            <a:blip r:embed="rId8">
              <a:alphaModFix amt="9000"/>
            </a:blip>
            <a:srcRect/>
            <a:stretch/>
          </p:blipFill>
          <p:spPr>
            <a:xfrm>
              <a:off x="5448902" y="241662"/>
              <a:ext cx="2497285" cy="170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5"/>
            <p:cNvPicPr preferRelativeResize="0"/>
            <p:nvPr/>
          </p:nvPicPr>
          <p:blipFill rotWithShape="1">
            <a:blip r:embed="rId9">
              <a:alphaModFix amt="13000"/>
            </a:blip>
            <a:srcRect l="44347" t="-68810"/>
            <a:stretch/>
          </p:blipFill>
          <p:spPr>
            <a:xfrm>
              <a:off x="4526" y="5445546"/>
              <a:ext cx="2518379" cy="3385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" name="Google Shape;91;p15"/>
          <p:cNvGrpSpPr/>
          <p:nvPr/>
        </p:nvGrpSpPr>
        <p:grpSpPr>
          <a:xfrm>
            <a:off x="6527801" y="0"/>
            <a:ext cx="2616200" cy="558800"/>
            <a:chOff x="8703734" y="0"/>
            <a:chExt cx="3488266" cy="745067"/>
          </a:xfrm>
        </p:grpSpPr>
        <p:sp>
          <p:nvSpPr>
            <p:cNvPr id="92" name="Google Shape;92;p15"/>
            <p:cNvSpPr/>
            <p:nvPr/>
          </p:nvSpPr>
          <p:spPr>
            <a:xfrm>
              <a:off x="8703734" y="0"/>
              <a:ext cx="3488266" cy="745067"/>
            </a:xfrm>
            <a:prstGeom prst="rect">
              <a:avLst/>
            </a:prstGeom>
            <a:gradFill>
              <a:gsLst>
                <a:gs pos="0">
                  <a:srgbClr val="000000">
                    <a:alpha val="0"/>
                  </a:srgbClr>
                </a:gs>
                <a:gs pos="35000">
                  <a:srgbClr val="000000">
                    <a:alpha val="24705"/>
                  </a:srgbClr>
                </a:gs>
                <a:gs pos="100000">
                  <a:srgbClr val="000000">
                    <a:alpha val="24705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93" name="Google Shape;93;p15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0100734" y="179037"/>
              <a:ext cx="1669125" cy="4051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4" name="Google Shape;94;p15"/>
          <p:cNvPicPr preferRelativeResize="0"/>
          <p:nvPr/>
        </p:nvPicPr>
        <p:blipFill rotWithShape="1">
          <a:blip r:embed="rId11">
            <a:alphaModFix/>
          </a:blip>
          <a:srcRect t="34473" r="54440" b="24638"/>
          <a:stretch/>
        </p:blipFill>
        <p:spPr>
          <a:xfrm>
            <a:off x="3474952" y="-2489"/>
            <a:ext cx="5680477" cy="514864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/>
          <p:nvPr/>
        </p:nvSpPr>
        <p:spPr>
          <a:xfrm>
            <a:off x="208748" y="558800"/>
            <a:ext cx="8712994" cy="4165600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463541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▫︎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1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Background">
  <p:cSld name="InfluxDays - Background">
    <p:bg>
      <p:bgPr>
        <a:solidFill>
          <a:schemeClr val="lt1"/>
        </a:solidFill>
        <a:effectLst/>
      </p:bgPr>
    </p:bg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71"/>
          <p:cNvGrpSpPr/>
          <p:nvPr/>
        </p:nvGrpSpPr>
        <p:grpSpPr>
          <a:xfrm>
            <a:off x="-101009" y="-2490"/>
            <a:ext cx="9350334" cy="5148647"/>
            <a:chOff x="-134679" y="-3320"/>
            <a:chExt cx="12467112" cy="6861319"/>
          </a:xfrm>
        </p:grpSpPr>
        <p:sp>
          <p:nvSpPr>
            <p:cNvPr id="589" name="Google Shape;589;p71"/>
            <p:cNvSpPr/>
            <p:nvPr/>
          </p:nvSpPr>
          <p:spPr>
            <a:xfrm>
              <a:off x="0" y="-2"/>
              <a:ext cx="12196527" cy="6858000"/>
            </a:xfrm>
            <a:prstGeom prst="rect">
              <a:avLst/>
            </a:prstGeom>
            <a:solidFill>
              <a:srgbClr val="2C2C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Helvetica Neue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590" name="Google Shape;590;p7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134679" y="-2"/>
              <a:ext cx="12331205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1" name="Google Shape;591;p71"/>
            <p:cNvPicPr preferRelativeResize="0"/>
            <p:nvPr/>
          </p:nvPicPr>
          <p:blipFill rotWithShape="1">
            <a:blip r:embed="rId3">
              <a:alphaModFix amt="9000"/>
            </a:blip>
            <a:srcRect t="6527" b="32195"/>
            <a:stretch/>
          </p:blipFill>
          <p:spPr>
            <a:xfrm>
              <a:off x="54268" y="-2"/>
              <a:ext cx="5131121" cy="12679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2" name="Google Shape;592;p71"/>
            <p:cNvPicPr preferRelativeResize="0"/>
            <p:nvPr/>
          </p:nvPicPr>
          <p:blipFill rotWithShape="1">
            <a:blip r:embed="rId4">
              <a:alphaModFix amt="7000"/>
            </a:blip>
            <a:srcRect t="19268" r="60610"/>
            <a:stretch/>
          </p:blipFill>
          <p:spPr>
            <a:xfrm>
              <a:off x="7090784" y="-3320"/>
              <a:ext cx="5131121" cy="867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3" name="Google Shape;593;p71"/>
            <p:cNvPicPr preferRelativeResize="0"/>
            <p:nvPr/>
          </p:nvPicPr>
          <p:blipFill rotWithShape="1">
            <a:blip r:embed="rId3">
              <a:alphaModFix amt="6000"/>
            </a:blip>
            <a:srcRect/>
            <a:stretch/>
          </p:blipFill>
          <p:spPr>
            <a:xfrm>
              <a:off x="9734733" y="3347432"/>
              <a:ext cx="2597700" cy="10475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4" name="Google Shape;594;p71"/>
            <p:cNvPicPr preferRelativeResize="0"/>
            <p:nvPr/>
          </p:nvPicPr>
          <p:blipFill rotWithShape="1">
            <a:blip r:embed="rId3">
              <a:alphaModFix amt="5000"/>
            </a:blip>
            <a:srcRect r="19195" b="34035"/>
            <a:stretch/>
          </p:blipFill>
          <p:spPr>
            <a:xfrm rot="10800000">
              <a:off x="0" y="4655562"/>
              <a:ext cx="6608465" cy="2175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5" name="Google Shape;595;p71"/>
            <p:cNvPicPr preferRelativeResize="0"/>
            <p:nvPr/>
          </p:nvPicPr>
          <p:blipFill rotWithShape="1">
            <a:blip r:embed="rId4">
              <a:alphaModFix amt="4000"/>
            </a:blip>
            <a:srcRect l="84955" r="5132"/>
            <a:stretch/>
          </p:blipFill>
          <p:spPr>
            <a:xfrm rot="-5400000">
              <a:off x="6644955" y="3760803"/>
              <a:ext cx="3380242" cy="2814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6" name="Google Shape;596;p71"/>
            <p:cNvPicPr preferRelativeResize="0"/>
            <p:nvPr/>
          </p:nvPicPr>
          <p:blipFill rotWithShape="1">
            <a:blip r:embed="rId5">
              <a:alphaModFix amt="9000"/>
            </a:blip>
            <a:srcRect t="-1" r="38653" b="-11064"/>
            <a:stretch/>
          </p:blipFill>
          <p:spPr>
            <a:xfrm>
              <a:off x="7090784" y="1492961"/>
              <a:ext cx="5105742" cy="409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7" name="Google Shape;597;p71"/>
            <p:cNvPicPr preferRelativeResize="0"/>
            <p:nvPr/>
          </p:nvPicPr>
          <p:blipFill rotWithShape="1">
            <a:blip r:embed="rId6">
              <a:alphaModFix amt="8000"/>
            </a:blip>
            <a:srcRect t="-1" r="33237" b="691"/>
            <a:stretch/>
          </p:blipFill>
          <p:spPr>
            <a:xfrm>
              <a:off x="4982551" y="6382432"/>
              <a:ext cx="7213975" cy="475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8" name="Google Shape;598;p71"/>
            <p:cNvPicPr preferRelativeResize="0"/>
            <p:nvPr/>
          </p:nvPicPr>
          <p:blipFill rotWithShape="1">
            <a:blip r:embed="rId7">
              <a:alphaModFix amt="6000"/>
            </a:blip>
            <a:srcRect/>
            <a:stretch/>
          </p:blipFill>
          <p:spPr>
            <a:xfrm>
              <a:off x="7383203" y="2212321"/>
              <a:ext cx="4849421" cy="331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9" name="Google Shape;599;p71"/>
            <p:cNvPicPr preferRelativeResize="0"/>
            <p:nvPr/>
          </p:nvPicPr>
          <p:blipFill rotWithShape="1">
            <a:blip r:embed="rId8">
              <a:alphaModFix amt="9000"/>
            </a:blip>
            <a:srcRect/>
            <a:stretch/>
          </p:blipFill>
          <p:spPr>
            <a:xfrm>
              <a:off x="5448902" y="241662"/>
              <a:ext cx="2497285" cy="170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0" name="Google Shape;600;p71"/>
            <p:cNvPicPr preferRelativeResize="0"/>
            <p:nvPr/>
          </p:nvPicPr>
          <p:blipFill rotWithShape="1">
            <a:blip r:embed="rId9">
              <a:alphaModFix amt="13000"/>
            </a:blip>
            <a:srcRect l="44347" t="-68810"/>
            <a:stretch/>
          </p:blipFill>
          <p:spPr>
            <a:xfrm>
              <a:off x="4526" y="5445546"/>
              <a:ext cx="2518379" cy="33855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59849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fluxDays - Speaker Slide 1">
  <p:cSld name="InfluxDays - Speaker Slide 1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21"/>
          <p:cNvGrpSpPr/>
          <p:nvPr/>
        </p:nvGrpSpPr>
        <p:grpSpPr>
          <a:xfrm>
            <a:off x="-101009" y="-2490"/>
            <a:ext cx="9350334" cy="5148647"/>
            <a:chOff x="-134679" y="-3320"/>
            <a:chExt cx="12467112" cy="6861319"/>
          </a:xfrm>
        </p:grpSpPr>
        <p:sp>
          <p:nvSpPr>
            <p:cNvPr id="189" name="Google Shape;189;p21"/>
            <p:cNvSpPr/>
            <p:nvPr/>
          </p:nvSpPr>
          <p:spPr>
            <a:xfrm>
              <a:off x="0" y="-2"/>
              <a:ext cx="12196527" cy="6858000"/>
            </a:xfrm>
            <a:prstGeom prst="rect">
              <a:avLst/>
            </a:prstGeom>
            <a:solidFill>
              <a:srgbClr val="2C2C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190" name="Google Shape;190;p2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134679" y="-2"/>
              <a:ext cx="12331205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21"/>
            <p:cNvPicPr preferRelativeResize="0"/>
            <p:nvPr/>
          </p:nvPicPr>
          <p:blipFill rotWithShape="1">
            <a:blip r:embed="rId3">
              <a:alphaModFix amt="9000"/>
            </a:blip>
            <a:srcRect t="6527" b="32195"/>
            <a:stretch/>
          </p:blipFill>
          <p:spPr>
            <a:xfrm>
              <a:off x="54268" y="-2"/>
              <a:ext cx="5131121" cy="12679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21"/>
            <p:cNvPicPr preferRelativeResize="0"/>
            <p:nvPr/>
          </p:nvPicPr>
          <p:blipFill rotWithShape="1">
            <a:blip r:embed="rId4">
              <a:alphaModFix amt="7000"/>
            </a:blip>
            <a:srcRect t="19268" r="60610"/>
            <a:stretch/>
          </p:blipFill>
          <p:spPr>
            <a:xfrm>
              <a:off x="7090784" y="-3320"/>
              <a:ext cx="5131121" cy="867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21"/>
            <p:cNvPicPr preferRelativeResize="0"/>
            <p:nvPr/>
          </p:nvPicPr>
          <p:blipFill rotWithShape="1">
            <a:blip r:embed="rId3">
              <a:alphaModFix amt="6000"/>
            </a:blip>
            <a:srcRect/>
            <a:stretch/>
          </p:blipFill>
          <p:spPr>
            <a:xfrm>
              <a:off x="9734733" y="3347432"/>
              <a:ext cx="2597700" cy="10475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21"/>
            <p:cNvPicPr preferRelativeResize="0"/>
            <p:nvPr/>
          </p:nvPicPr>
          <p:blipFill rotWithShape="1">
            <a:blip r:embed="rId3">
              <a:alphaModFix amt="5000"/>
            </a:blip>
            <a:srcRect r="19195" b="34035"/>
            <a:stretch/>
          </p:blipFill>
          <p:spPr>
            <a:xfrm rot="10800000">
              <a:off x="0" y="4655562"/>
              <a:ext cx="6608465" cy="2175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21"/>
            <p:cNvPicPr preferRelativeResize="0"/>
            <p:nvPr/>
          </p:nvPicPr>
          <p:blipFill rotWithShape="1">
            <a:blip r:embed="rId4">
              <a:alphaModFix amt="4000"/>
            </a:blip>
            <a:srcRect l="84955" r="5132"/>
            <a:stretch/>
          </p:blipFill>
          <p:spPr>
            <a:xfrm rot="-5400000">
              <a:off x="6644955" y="3760803"/>
              <a:ext cx="3380242" cy="2814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21"/>
            <p:cNvPicPr preferRelativeResize="0"/>
            <p:nvPr/>
          </p:nvPicPr>
          <p:blipFill rotWithShape="1">
            <a:blip r:embed="rId5">
              <a:alphaModFix amt="9000"/>
            </a:blip>
            <a:srcRect t="-1" r="38653" b="-11064"/>
            <a:stretch/>
          </p:blipFill>
          <p:spPr>
            <a:xfrm>
              <a:off x="7090784" y="1492961"/>
              <a:ext cx="5105742" cy="409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21"/>
            <p:cNvPicPr preferRelativeResize="0"/>
            <p:nvPr/>
          </p:nvPicPr>
          <p:blipFill rotWithShape="1">
            <a:blip r:embed="rId6">
              <a:alphaModFix amt="8000"/>
            </a:blip>
            <a:srcRect t="-1" r="33237" b="691"/>
            <a:stretch/>
          </p:blipFill>
          <p:spPr>
            <a:xfrm>
              <a:off x="4982551" y="6382432"/>
              <a:ext cx="7213975" cy="475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21"/>
            <p:cNvPicPr preferRelativeResize="0"/>
            <p:nvPr/>
          </p:nvPicPr>
          <p:blipFill rotWithShape="1">
            <a:blip r:embed="rId7">
              <a:alphaModFix amt="6000"/>
            </a:blip>
            <a:srcRect/>
            <a:stretch/>
          </p:blipFill>
          <p:spPr>
            <a:xfrm>
              <a:off x="7383203" y="2212321"/>
              <a:ext cx="4849421" cy="331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21"/>
            <p:cNvPicPr preferRelativeResize="0"/>
            <p:nvPr/>
          </p:nvPicPr>
          <p:blipFill rotWithShape="1">
            <a:blip r:embed="rId8">
              <a:alphaModFix amt="9000"/>
            </a:blip>
            <a:srcRect/>
            <a:stretch/>
          </p:blipFill>
          <p:spPr>
            <a:xfrm>
              <a:off x="5448902" y="241662"/>
              <a:ext cx="2497285" cy="170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21"/>
            <p:cNvPicPr preferRelativeResize="0"/>
            <p:nvPr/>
          </p:nvPicPr>
          <p:blipFill rotWithShape="1">
            <a:blip r:embed="rId9">
              <a:alphaModFix amt="13000"/>
            </a:blip>
            <a:srcRect l="44347" t="-68810"/>
            <a:stretch/>
          </p:blipFill>
          <p:spPr>
            <a:xfrm>
              <a:off x="4526" y="5445546"/>
              <a:ext cx="2518379" cy="33855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1" name="Google Shape;201;p21"/>
          <p:cNvPicPr preferRelativeResize="0"/>
          <p:nvPr/>
        </p:nvPicPr>
        <p:blipFill rotWithShape="1">
          <a:blip r:embed="rId10">
            <a:alphaModFix/>
          </a:blip>
          <a:srcRect t="34473" r="54440" b="24638"/>
          <a:stretch/>
        </p:blipFill>
        <p:spPr>
          <a:xfrm>
            <a:off x="3474952" y="-2489"/>
            <a:ext cx="5680477" cy="514864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1"/>
          <p:cNvSpPr/>
          <p:nvPr/>
        </p:nvSpPr>
        <p:spPr>
          <a:xfrm>
            <a:off x="208747" y="1499190"/>
            <a:ext cx="8708687" cy="2161068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3" name="Google Shape;203;p21"/>
          <p:cNvSpPr/>
          <p:nvPr/>
        </p:nvSpPr>
        <p:spPr>
          <a:xfrm>
            <a:off x="3166870" y="1499190"/>
            <a:ext cx="5754871" cy="2161068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1"/>
          </p:nvPr>
        </p:nvSpPr>
        <p:spPr>
          <a:xfrm>
            <a:off x="3430026" y="2806729"/>
            <a:ext cx="5124892" cy="757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82C32"/>
              </a:buClr>
              <a:buSzPts val="1800"/>
              <a:buNone/>
              <a:defRPr sz="1800" cap="none">
                <a:solidFill>
                  <a:srgbClr val="282C32"/>
                </a:solidFill>
              </a:defRPr>
            </a:lvl1pPr>
            <a:lvl2pPr lvl="1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Char char="▫︎"/>
              <a:defRPr/>
            </a:lvl4pPr>
            <a:lvl5pPr lvl="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Char char="-"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title"/>
          </p:nvPr>
        </p:nvSpPr>
        <p:spPr>
          <a:xfrm>
            <a:off x="3430026" y="1594882"/>
            <a:ext cx="5124892" cy="967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2C32"/>
              </a:buClr>
              <a:buSzPts val="3000"/>
              <a:buFont typeface="Helvetica Neue"/>
              <a:buNone/>
              <a:defRPr sz="3000" b="1" i="0" u="none">
                <a:solidFill>
                  <a:srgbClr val="282C3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206" name="Google Shape;206;p21"/>
          <p:cNvCxnSpPr/>
          <p:nvPr/>
        </p:nvCxnSpPr>
        <p:spPr>
          <a:xfrm>
            <a:off x="3430025" y="2684415"/>
            <a:ext cx="5124892" cy="0"/>
          </a:xfrm>
          <a:prstGeom prst="straightConnector1">
            <a:avLst/>
          </a:prstGeom>
          <a:noFill/>
          <a:ln w="9525" cap="flat" cmpd="sng">
            <a:solidFill>
              <a:schemeClr val="dk1">
                <a:alpha val="5098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7" name="Google Shape;207;p21"/>
          <p:cNvSpPr/>
          <p:nvPr/>
        </p:nvSpPr>
        <p:spPr>
          <a:xfrm>
            <a:off x="208748" y="1499988"/>
            <a:ext cx="34290" cy="2160270"/>
          </a:xfrm>
          <a:prstGeom prst="rect">
            <a:avLst/>
          </a:prstGeom>
          <a:solidFill>
            <a:srgbClr val="5CBB4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2702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64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fluxDays - Splash">
  <p:cSld name="InfluxDays - Splash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/>
          <p:nvPr/>
        </p:nvSpPr>
        <p:spPr>
          <a:xfrm>
            <a:off x="-2158" y="-84"/>
            <a:ext cx="9147395" cy="5146156"/>
          </a:xfrm>
          <a:prstGeom prst="rect">
            <a:avLst/>
          </a:prstGeom>
          <a:solidFill>
            <a:srgbClr val="2C2C38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2" name="Google Shape;172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3167" y="-84"/>
            <a:ext cx="9248404" cy="5146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0"/>
          <p:cNvPicPr preferRelativeResize="0"/>
          <p:nvPr/>
        </p:nvPicPr>
        <p:blipFill rotWithShape="1">
          <a:blip r:embed="rId3">
            <a:alphaModFix amt="9000"/>
          </a:blip>
          <a:srcRect t="6527" b="32195"/>
          <a:stretch/>
        </p:blipFill>
        <p:spPr>
          <a:xfrm>
            <a:off x="38543" y="-84"/>
            <a:ext cx="3848341" cy="951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0"/>
          <p:cNvPicPr preferRelativeResize="0"/>
          <p:nvPr/>
        </p:nvPicPr>
        <p:blipFill rotWithShape="1">
          <a:blip r:embed="rId4">
            <a:alphaModFix amt="7000"/>
          </a:blip>
          <a:srcRect t="19268" r="60610"/>
          <a:stretch/>
        </p:blipFill>
        <p:spPr>
          <a:xfrm>
            <a:off x="5315930" y="-2574"/>
            <a:ext cx="3848341" cy="651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0"/>
          <p:cNvPicPr preferRelativeResize="0"/>
          <p:nvPr/>
        </p:nvPicPr>
        <p:blipFill rotWithShape="1">
          <a:blip r:embed="rId3">
            <a:alphaModFix amt="6000"/>
          </a:blip>
          <a:srcRect/>
          <a:stretch/>
        </p:blipFill>
        <p:spPr>
          <a:xfrm>
            <a:off x="7298892" y="2511788"/>
            <a:ext cx="1948275" cy="78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0"/>
          <p:cNvPicPr preferRelativeResize="0"/>
          <p:nvPr/>
        </p:nvPicPr>
        <p:blipFill rotWithShape="1">
          <a:blip r:embed="rId3">
            <a:alphaModFix amt="5000"/>
          </a:blip>
          <a:srcRect r="19195" b="34035"/>
          <a:stretch/>
        </p:blipFill>
        <p:spPr>
          <a:xfrm rot="10800000">
            <a:off x="-2158" y="3493392"/>
            <a:ext cx="4956349" cy="1632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0"/>
          <p:cNvPicPr preferRelativeResize="0"/>
          <p:nvPr/>
        </p:nvPicPr>
        <p:blipFill rotWithShape="1">
          <a:blip r:embed="rId4">
            <a:alphaModFix amt="4000"/>
          </a:blip>
          <a:srcRect l="84955" r="5132"/>
          <a:stretch/>
        </p:blipFill>
        <p:spPr>
          <a:xfrm rot="-5400000">
            <a:off x="4980904" y="2822521"/>
            <a:ext cx="2536491" cy="2110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0"/>
          <p:cNvPicPr preferRelativeResize="0"/>
          <p:nvPr/>
        </p:nvPicPr>
        <p:blipFill rotWithShape="1">
          <a:blip r:embed="rId5">
            <a:alphaModFix amt="9000"/>
          </a:blip>
          <a:srcRect t="-1" r="38653" b="-11064"/>
          <a:stretch/>
        </p:blipFill>
        <p:spPr>
          <a:xfrm>
            <a:off x="5315930" y="1120216"/>
            <a:ext cx="3829306" cy="307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0"/>
          <p:cNvPicPr preferRelativeResize="0"/>
          <p:nvPr/>
        </p:nvPicPr>
        <p:blipFill rotWithShape="1">
          <a:blip r:embed="rId6">
            <a:alphaModFix amt="8000"/>
          </a:blip>
          <a:srcRect t="-1" r="33237" b="691"/>
          <a:stretch/>
        </p:blipFill>
        <p:spPr>
          <a:xfrm>
            <a:off x="3734755" y="4789213"/>
            <a:ext cx="5410481" cy="356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0"/>
          <p:cNvPicPr preferRelativeResize="0"/>
          <p:nvPr/>
        </p:nvPicPr>
        <p:blipFill rotWithShape="1">
          <a:blip r:embed="rId7">
            <a:alphaModFix amt="6000"/>
          </a:blip>
          <a:srcRect/>
          <a:stretch/>
        </p:blipFill>
        <p:spPr>
          <a:xfrm>
            <a:off x="5535244" y="1660015"/>
            <a:ext cx="3637066" cy="248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0"/>
          <p:cNvPicPr preferRelativeResize="0"/>
          <p:nvPr/>
        </p:nvPicPr>
        <p:blipFill rotWithShape="1">
          <a:blip r:embed="rId8">
            <a:alphaModFix amt="9000"/>
          </a:blip>
          <a:srcRect/>
          <a:stretch/>
        </p:blipFill>
        <p:spPr>
          <a:xfrm>
            <a:off x="4084519" y="181258"/>
            <a:ext cx="1872964" cy="128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0"/>
          <p:cNvPicPr preferRelativeResize="0"/>
          <p:nvPr/>
        </p:nvPicPr>
        <p:blipFill rotWithShape="1">
          <a:blip r:embed="rId9">
            <a:alphaModFix amt="13000"/>
          </a:blip>
          <a:srcRect l="44347" t="-68810"/>
          <a:stretch/>
        </p:blipFill>
        <p:spPr>
          <a:xfrm>
            <a:off x="1237" y="4086186"/>
            <a:ext cx="1888784" cy="254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481811" y="-4343400"/>
            <a:ext cx="12468345" cy="1259204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/>
          <p:nvPr/>
        </p:nvSpPr>
        <p:spPr>
          <a:xfrm>
            <a:off x="0" y="1598758"/>
            <a:ext cx="9144000" cy="1824302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5000">
                <a:srgbClr val="FFFFFF">
                  <a:alpha val="96862"/>
                </a:srgbClr>
              </a:gs>
              <a:gs pos="85000">
                <a:srgbClr val="FFFFFF">
                  <a:alpha val="96862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5" name="Google Shape;185;p20"/>
          <p:cNvPicPr preferRelativeResize="0"/>
          <p:nvPr/>
        </p:nvPicPr>
        <p:blipFill rotWithShape="1">
          <a:blip r:embed="rId11">
            <a:alphaModFix/>
          </a:blip>
          <a:srcRect l="25788"/>
          <a:stretch/>
        </p:blipFill>
        <p:spPr>
          <a:xfrm>
            <a:off x="3155950" y="1834568"/>
            <a:ext cx="4027617" cy="1317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0"/>
          <p:cNvPicPr preferRelativeResize="0"/>
          <p:nvPr/>
        </p:nvPicPr>
        <p:blipFill rotWithShape="1">
          <a:blip r:embed="rId11">
            <a:alphaModFix/>
          </a:blip>
          <a:srcRect r="76200"/>
          <a:stretch/>
        </p:blipFill>
        <p:spPr>
          <a:xfrm>
            <a:off x="1756316" y="1913044"/>
            <a:ext cx="1291684" cy="1317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38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38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0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0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30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30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30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30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0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30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3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0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8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-21600000">
                                      <p:cBhvr>
                                        <p:cTn id="54" dur="2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2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64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fluxDays - Speaker Slide 2">
  <p:cSld name="InfluxDays - Speaker Slide 2"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22"/>
          <p:cNvGrpSpPr/>
          <p:nvPr/>
        </p:nvGrpSpPr>
        <p:grpSpPr>
          <a:xfrm>
            <a:off x="-101009" y="-2490"/>
            <a:ext cx="9350334" cy="5148647"/>
            <a:chOff x="-134679" y="-3320"/>
            <a:chExt cx="12467112" cy="6861319"/>
          </a:xfrm>
        </p:grpSpPr>
        <p:sp>
          <p:nvSpPr>
            <p:cNvPr id="210" name="Google Shape;210;p22"/>
            <p:cNvSpPr/>
            <p:nvPr/>
          </p:nvSpPr>
          <p:spPr>
            <a:xfrm>
              <a:off x="0" y="-2"/>
              <a:ext cx="12196527" cy="6858000"/>
            </a:xfrm>
            <a:prstGeom prst="rect">
              <a:avLst/>
            </a:prstGeom>
            <a:solidFill>
              <a:srgbClr val="2C2C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211" name="Google Shape;211;p2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134679" y="-2"/>
              <a:ext cx="12331205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22"/>
            <p:cNvPicPr preferRelativeResize="0"/>
            <p:nvPr/>
          </p:nvPicPr>
          <p:blipFill rotWithShape="1">
            <a:blip r:embed="rId3">
              <a:alphaModFix amt="9000"/>
            </a:blip>
            <a:srcRect t="6527" b="32195"/>
            <a:stretch/>
          </p:blipFill>
          <p:spPr>
            <a:xfrm>
              <a:off x="54268" y="-2"/>
              <a:ext cx="5131121" cy="12679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22"/>
            <p:cNvPicPr preferRelativeResize="0"/>
            <p:nvPr/>
          </p:nvPicPr>
          <p:blipFill rotWithShape="1">
            <a:blip r:embed="rId4">
              <a:alphaModFix amt="7000"/>
            </a:blip>
            <a:srcRect t="19268" r="60610"/>
            <a:stretch/>
          </p:blipFill>
          <p:spPr>
            <a:xfrm>
              <a:off x="7090784" y="-3320"/>
              <a:ext cx="5131121" cy="867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22"/>
            <p:cNvPicPr preferRelativeResize="0"/>
            <p:nvPr/>
          </p:nvPicPr>
          <p:blipFill rotWithShape="1">
            <a:blip r:embed="rId3">
              <a:alphaModFix amt="6000"/>
            </a:blip>
            <a:srcRect/>
            <a:stretch/>
          </p:blipFill>
          <p:spPr>
            <a:xfrm>
              <a:off x="9734733" y="3347432"/>
              <a:ext cx="2597700" cy="10475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22"/>
            <p:cNvPicPr preferRelativeResize="0"/>
            <p:nvPr/>
          </p:nvPicPr>
          <p:blipFill rotWithShape="1">
            <a:blip r:embed="rId3">
              <a:alphaModFix amt="5000"/>
            </a:blip>
            <a:srcRect r="19195" b="34035"/>
            <a:stretch/>
          </p:blipFill>
          <p:spPr>
            <a:xfrm rot="10800000">
              <a:off x="0" y="4655562"/>
              <a:ext cx="6608465" cy="2175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22"/>
            <p:cNvPicPr preferRelativeResize="0"/>
            <p:nvPr/>
          </p:nvPicPr>
          <p:blipFill rotWithShape="1">
            <a:blip r:embed="rId4">
              <a:alphaModFix amt="4000"/>
            </a:blip>
            <a:srcRect l="84955" r="5132"/>
            <a:stretch/>
          </p:blipFill>
          <p:spPr>
            <a:xfrm rot="-5400000">
              <a:off x="6644955" y="3760803"/>
              <a:ext cx="3380242" cy="2814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22"/>
            <p:cNvPicPr preferRelativeResize="0"/>
            <p:nvPr/>
          </p:nvPicPr>
          <p:blipFill rotWithShape="1">
            <a:blip r:embed="rId5">
              <a:alphaModFix amt="9000"/>
            </a:blip>
            <a:srcRect t="-1" r="38653" b="-11064"/>
            <a:stretch/>
          </p:blipFill>
          <p:spPr>
            <a:xfrm>
              <a:off x="7090784" y="1492961"/>
              <a:ext cx="5105742" cy="409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22"/>
            <p:cNvPicPr preferRelativeResize="0"/>
            <p:nvPr/>
          </p:nvPicPr>
          <p:blipFill rotWithShape="1">
            <a:blip r:embed="rId6">
              <a:alphaModFix amt="8000"/>
            </a:blip>
            <a:srcRect t="-1" r="33237" b="691"/>
            <a:stretch/>
          </p:blipFill>
          <p:spPr>
            <a:xfrm>
              <a:off x="4982551" y="6382432"/>
              <a:ext cx="7213975" cy="475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22"/>
            <p:cNvPicPr preferRelativeResize="0"/>
            <p:nvPr/>
          </p:nvPicPr>
          <p:blipFill rotWithShape="1">
            <a:blip r:embed="rId7">
              <a:alphaModFix amt="6000"/>
            </a:blip>
            <a:srcRect/>
            <a:stretch/>
          </p:blipFill>
          <p:spPr>
            <a:xfrm>
              <a:off x="7383203" y="2212321"/>
              <a:ext cx="4849421" cy="331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22"/>
            <p:cNvPicPr preferRelativeResize="0"/>
            <p:nvPr/>
          </p:nvPicPr>
          <p:blipFill rotWithShape="1">
            <a:blip r:embed="rId8">
              <a:alphaModFix amt="9000"/>
            </a:blip>
            <a:srcRect/>
            <a:stretch/>
          </p:blipFill>
          <p:spPr>
            <a:xfrm>
              <a:off x="5448902" y="241662"/>
              <a:ext cx="2497285" cy="170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22"/>
            <p:cNvPicPr preferRelativeResize="0"/>
            <p:nvPr/>
          </p:nvPicPr>
          <p:blipFill rotWithShape="1">
            <a:blip r:embed="rId9">
              <a:alphaModFix amt="13000"/>
            </a:blip>
            <a:srcRect l="44347" t="-68810"/>
            <a:stretch/>
          </p:blipFill>
          <p:spPr>
            <a:xfrm>
              <a:off x="4526" y="5445546"/>
              <a:ext cx="2518379" cy="33855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2" name="Google Shape;222;p22"/>
          <p:cNvPicPr preferRelativeResize="0"/>
          <p:nvPr/>
        </p:nvPicPr>
        <p:blipFill rotWithShape="1">
          <a:blip r:embed="rId10">
            <a:alphaModFix/>
          </a:blip>
          <a:srcRect t="34473" r="54440" b="24638"/>
          <a:stretch/>
        </p:blipFill>
        <p:spPr>
          <a:xfrm>
            <a:off x="3474952" y="-2489"/>
            <a:ext cx="5680477" cy="51486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3" name="Google Shape;223;p22"/>
          <p:cNvGrpSpPr/>
          <p:nvPr/>
        </p:nvGrpSpPr>
        <p:grpSpPr>
          <a:xfrm>
            <a:off x="6527801" y="0"/>
            <a:ext cx="2616200" cy="558800"/>
            <a:chOff x="8703734" y="0"/>
            <a:chExt cx="3488266" cy="745067"/>
          </a:xfrm>
        </p:grpSpPr>
        <p:sp>
          <p:nvSpPr>
            <p:cNvPr id="224" name="Google Shape;224;p22"/>
            <p:cNvSpPr/>
            <p:nvPr/>
          </p:nvSpPr>
          <p:spPr>
            <a:xfrm>
              <a:off x="8703734" y="0"/>
              <a:ext cx="3488266" cy="745067"/>
            </a:xfrm>
            <a:prstGeom prst="rect">
              <a:avLst/>
            </a:prstGeom>
            <a:gradFill>
              <a:gsLst>
                <a:gs pos="0">
                  <a:srgbClr val="000000">
                    <a:alpha val="0"/>
                  </a:srgbClr>
                </a:gs>
                <a:gs pos="35000">
                  <a:srgbClr val="000000">
                    <a:alpha val="24705"/>
                  </a:srgbClr>
                </a:gs>
                <a:gs pos="100000">
                  <a:srgbClr val="000000">
                    <a:alpha val="24705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225" name="Google Shape;225;p22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0100734" y="179037"/>
              <a:ext cx="1669125" cy="4051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6" name="Google Shape;226;p22"/>
          <p:cNvSpPr/>
          <p:nvPr/>
        </p:nvSpPr>
        <p:spPr>
          <a:xfrm>
            <a:off x="208748" y="558800"/>
            <a:ext cx="8712993" cy="4165600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7" name="Google Shape;227;p22"/>
          <p:cNvSpPr txBox="1">
            <a:spLocks noGrp="1"/>
          </p:cNvSpPr>
          <p:nvPr>
            <p:ph type="subTitle" idx="1"/>
          </p:nvPr>
        </p:nvSpPr>
        <p:spPr>
          <a:xfrm>
            <a:off x="463541" y="3286237"/>
            <a:ext cx="2607635" cy="1346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Char char="▫︎"/>
              <a:defRPr/>
            </a:lvl4pPr>
            <a:lvl5pPr lvl="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Char char="-"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8" name="Google Shape;228;p22"/>
          <p:cNvSpPr/>
          <p:nvPr/>
        </p:nvSpPr>
        <p:spPr>
          <a:xfrm>
            <a:off x="208748" y="558800"/>
            <a:ext cx="34290" cy="4165600"/>
          </a:xfrm>
          <a:prstGeom prst="rect">
            <a:avLst/>
          </a:prstGeom>
          <a:solidFill>
            <a:srgbClr val="5CBB4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9" name="Google Shape;229;p22"/>
          <p:cNvSpPr/>
          <p:nvPr/>
        </p:nvSpPr>
        <p:spPr>
          <a:xfrm>
            <a:off x="3166870" y="558800"/>
            <a:ext cx="5754871" cy="41656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0" name="Google Shape;230;p22"/>
          <p:cNvSpPr txBox="1">
            <a:spLocks noGrp="1"/>
          </p:cNvSpPr>
          <p:nvPr>
            <p:ph type="title"/>
          </p:nvPr>
        </p:nvSpPr>
        <p:spPr>
          <a:xfrm>
            <a:off x="3430026" y="567227"/>
            <a:ext cx="5124892" cy="967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2C32"/>
              </a:buClr>
              <a:buSzPts val="3000"/>
              <a:buFont typeface="Helvetica Neue"/>
              <a:buNone/>
              <a:defRPr sz="3000" b="1" i="0" u="none">
                <a:solidFill>
                  <a:srgbClr val="282C3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2"/>
          <p:cNvSpPr txBox="1">
            <a:spLocks noGrp="1"/>
          </p:cNvSpPr>
          <p:nvPr>
            <p:ph type="body" idx="2"/>
          </p:nvPr>
        </p:nvSpPr>
        <p:spPr>
          <a:xfrm>
            <a:off x="3430025" y="1753791"/>
            <a:ext cx="5124892" cy="2878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1500"/>
              <a:buNone/>
              <a:defRPr sz="1500"/>
            </a:lvl1pPr>
            <a:lvl2pPr marL="914400" lvl="1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Char char="▫︎"/>
              <a:defRPr/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Char char="-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cxnSp>
        <p:nvCxnSpPr>
          <p:cNvPr id="232" name="Google Shape;232;p22"/>
          <p:cNvCxnSpPr/>
          <p:nvPr/>
        </p:nvCxnSpPr>
        <p:spPr>
          <a:xfrm>
            <a:off x="3430025" y="1644459"/>
            <a:ext cx="5124892" cy="0"/>
          </a:xfrm>
          <a:prstGeom prst="straightConnector1">
            <a:avLst/>
          </a:prstGeom>
          <a:noFill/>
          <a:ln w="9525" cap="flat" cmpd="sng">
            <a:solidFill>
              <a:schemeClr val="dk1">
                <a:alpha val="5098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64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fluxDays - Comparison Dark">
  <p:cSld name="InfluxDays - Comparison Dark">
    <p:bg>
      <p:bgPr>
        <a:solidFill>
          <a:schemeClr val="lt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23"/>
          <p:cNvGrpSpPr/>
          <p:nvPr/>
        </p:nvGrpSpPr>
        <p:grpSpPr>
          <a:xfrm>
            <a:off x="-101009" y="-2490"/>
            <a:ext cx="9350334" cy="5148647"/>
            <a:chOff x="-134679" y="-3320"/>
            <a:chExt cx="12467112" cy="6861319"/>
          </a:xfrm>
        </p:grpSpPr>
        <p:sp>
          <p:nvSpPr>
            <p:cNvPr id="235" name="Google Shape;235;p23"/>
            <p:cNvSpPr/>
            <p:nvPr/>
          </p:nvSpPr>
          <p:spPr>
            <a:xfrm>
              <a:off x="0" y="-2"/>
              <a:ext cx="12196527" cy="6858000"/>
            </a:xfrm>
            <a:prstGeom prst="rect">
              <a:avLst/>
            </a:prstGeom>
            <a:solidFill>
              <a:srgbClr val="2C2C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236" name="Google Shape;236;p2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134679" y="-2"/>
              <a:ext cx="12331205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23"/>
            <p:cNvPicPr preferRelativeResize="0"/>
            <p:nvPr/>
          </p:nvPicPr>
          <p:blipFill rotWithShape="1">
            <a:blip r:embed="rId3">
              <a:alphaModFix amt="9000"/>
            </a:blip>
            <a:srcRect t="6527" b="32195"/>
            <a:stretch/>
          </p:blipFill>
          <p:spPr>
            <a:xfrm>
              <a:off x="54268" y="-2"/>
              <a:ext cx="5131121" cy="12679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23"/>
            <p:cNvPicPr preferRelativeResize="0"/>
            <p:nvPr/>
          </p:nvPicPr>
          <p:blipFill rotWithShape="1">
            <a:blip r:embed="rId4">
              <a:alphaModFix amt="7000"/>
            </a:blip>
            <a:srcRect t="19268" r="60610"/>
            <a:stretch/>
          </p:blipFill>
          <p:spPr>
            <a:xfrm>
              <a:off x="7090784" y="-3320"/>
              <a:ext cx="5131121" cy="867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23"/>
            <p:cNvPicPr preferRelativeResize="0"/>
            <p:nvPr/>
          </p:nvPicPr>
          <p:blipFill rotWithShape="1">
            <a:blip r:embed="rId3">
              <a:alphaModFix amt="6000"/>
            </a:blip>
            <a:srcRect/>
            <a:stretch/>
          </p:blipFill>
          <p:spPr>
            <a:xfrm>
              <a:off x="9734733" y="3347432"/>
              <a:ext cx="2597700" cy="10475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23"/>
            <p:cNvPicPr preferRelativeResize="0"/>
            <p:nvPr/>
          </p:nvPicPr>
          <p:blipFill rotWithShape="1">
            <a:blip r:embed="rId3">
              <a:alphaModFix amt="5000"/>
            </a:blip>
            <a:srcRect r="19195" b="34035"/>
            <a:stretch/>
          </p:blipFill>
          <p:spPr>
            <a:xfrm rot="10800000">
              <a:off x="0" y="4655562"/>
              <a:ext cx="6608465" cy="2175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23"/>
            <p:cNvPicPr preferRelativeResize="0"/>
            <p:nvPr/>
          </p:nvPicPr>
          <p:blipFill rotWithShape="1">
            <a:blip r:embed="rId4">
              <a:alphaModFix amt="4000"/>
            </a:blip>
            <a:srcRect l="84955" r="5132"/>
            <a:stretch/>
          </p:blipFill>
          <p:spPr>
            <a:xfrm rot="-5400000">
              <a:off x="6644955" y="3760803"/>
              <a:ext cx="3380242" cy="2814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23"/>
            <p:cNvPicPr preferRelativeResize="0"/>
            <p:nvPr/>
          </p:nvPicPr>
          <p:blipFill rotWithShape="1">
            <a:blip r:embed="rId5">
              <a:alphaModFix amt="9000"/>
            </a:blip>
            <a:srcRect t="-1" r="38653" b="-11064"/>
            <a:stretch/>
          </p:blipFill>
          <p:spPr>
            <a:xfrm>
              <a:off x="7090784" y="1492961"/>
              <a:ext cx="5105742" cy="409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23"/>
            <p:cNvPicPr preferRelativeResize="0"/>
            <p:nvPr/>
          </p:nvPicPr>
          <p:blipFill rotWithShape="1">
            <a:blip r:embed="rId6">
              <a:alphaModFix amt="8000"/>
            </a:blip>
            <a:srcRect t="-1" r="33237" b="691"/>
            <a:stretch/>
          </p:blipFill>
          <p:spPr>
            <a:xfrm>
              <a:off x="4982551" y="6382432"/>
              <a:ext cx="7213975" cy="475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23"/>
            <p:cNvPicPr preferRelativeResize="0"/>
            <p:nvPr/>
          </p:nvPicPr>
          <p:blipFill rotWithShape="1">
            <a:blip r:embed="rId7">
              <a:alphaModFix amt="6000"/>
            </a:blip>
            <a:srcRect/>
            <a:stretch/>
          </p:blipFill>
          <p:spPr>
            <a:xfrm>
              <a:off x="7383203" y="2212321"/>
              <a:ext cx="4849421" cy="331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23"/>
            <p:cNvPicPr preferRelativeResize="0"/>
            <p:nvPr/>
          </p:nvPicPr>
          <p:blipFill rotWithShape="1">
            <a:blip r:embed="rId8">
              <a:alphaModFix amt="9000"/>
            </a:blip>
            <a:srcRect/>
            <a:stretch/>
          </p:blipFill>
          <p:spPr>
            <a:xfrm>
              <a:off x="5448902" y="241662"/>
              <a:ext cx="2497285" cy="170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23"/>
            <p:cNvPicPr preferRelativeResize="0"/>
            <p:nvPr/>
          </p:nvPicPr>
          <p:blipFill rotWithShape="1">
            <a:blip r:embed="rId9">
              <a:alphaModFix amt="13000"/>
            </a:blip>
            <a:srcRect l="44347" t="-68810"/>
            <a:stretch/>
          </p:blipFill>
          <p:spPr>
            <a:xfrm>
              <a:off x="4526" y="5445546"/>
              <a:ext cx="2518379" cy="3385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7" name="Google Shape;247;p23"/>
          <p:cNvGrpSpPr/>
          <p:nvPr/>
        </p:nvGrpSpPr>
        <p:grpSpPr>
          <a:xfrm>
            <a:off x="6527801" y="0"/>
            <a:ext cx="2616200" cy="558800"/>
            <a:chOff x="8703734" y="0"/>
            <a:chExt cx="3488266" cy="745067"/>
          </a:xfrm>
        </p:grpSpPr>
        <p:sp>
          <p:nvSpPr>
            <p:cNvPr id="248" name="Google Shape;248;p23"/>
            <p:cNvSpPr/>
            <p:nvPr/>
          </p:nvSpPr>
          <p:spPr>
            <a:xfrm>
              <a:off x="8703734" y="0"/>
              <a:ext cx="3488266" cy="745067"/>
            </a:xfrm>
            <a:prstGeom prst="rect">
              <a:avLst/>
            </a:prstGeom>
            <a:gradFill>
              <a:gsLst>
                <a:gs pos="0">
                  <a:srgbClr val="000000">
                    <a:alpha val="0"/>
                  </a:srgbClr>
                </a:gs>
                <a:gs pos="35000">
                  <a:srgbClr val="000000">
                    <a:alpha val="24705"/>
                  </a:srgbClr>
                </a:gs>
                <a:gs pos="100000">
                  <a:srgbClr val="000000">
                    <a:alpha val="24705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249" name="Google Shape;249;p23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0100734" y="179037"/>
              <a:ext cx="1669125" cy="4051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0" name="Google Shape;250;p23"/>
          <p:cNvPicPr preferRelativeResize="0"/>
          <p:nvPr/>
        </p:nvPicPr>
        <p:blipFill rotWithShape="1">
          <a:blip r:embed="rId11">
            <a:alphaModFix/>
          </a:blip>
          <a:srcRect t="34473" r="54440" b="24638"/>
          <a:stretch/>
        </p:blipFill>
        <p:spPr>
          <a:xfrm>
            <a:off x="3474952" y="-2489"/>
            <a:ext cx="5680477" cy="514864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3"/>
          <p:cNvSpPr/>
          <p:nvPr/>
        </p:nvSpPr>
        <p:spPr>
          <a:xfrm>
            <a:off x="208748" y="558800"/>
            <a:ext cx="8712994" cy="4165600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2" name="Google Shape;252;p23"/>
          <p:cNvSpPr txBox="1">
            <a:spLocks noGrp="1"/>
          </p:cNvSpPr>
          <p:nvPr>
            <p:ph type="body" idx="1"/>
          </p:nvPr>
        </p:nvSpPr>
        <p:spPr>
          <a:xfrm>
            <a:off x="427965" y="772919"/>
            <a:ext cx="3036960" cy="3570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oto Sans Symbols"/>
              <a:buNone/>
              <a:defRPr sz="30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Char char="▫︎"/>
              <a:defRPr/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Char char="-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cxnSp>
        <p:nvCxnSpPr>
          <p:cNvPr id="253" name="Google Shape;253;p23"/>
          <p:cNvCxnSpPr/>
          <p:nvPr/>
        </p:nvCxnSpPr>
        <p:spPr>
          <a:xfrm>
            <a:off x="3611644" y="772919"/>
            <a:ext cx="0" cy="3570685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4" name="Google Shape;254;p23"/>
          <p:cNvSpPr txBox="1">
            <a:spLocks noGrp="1"/>
          </p:cNvSpPr>
          <p:nvPr>
            <p:ph type="body" idx="2"/>
          </p:nvPr>
        </p:nvSpPr>
        <p:spPr>
          <a:xfrm>
            <a:off x="3748476" y="772716"/>
            <a:ext cx="4960144" cy="3570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1pPr>
            <a:lvl2pPr marL="914400" lvl="1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–"/>
              <a:defRPr sz="1500"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▫︎"/>
              <a:defRPr sz="12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  <a:defRPr sz="12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fluxDays - Comparison Light">
  <p:cSld name="InfluxDays - Comparison Light">
    <p:bg>
      <p:bgPr>
        <a:solidFill>
          <a:schemeClr val="l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"/>
          <p:cNvGrpSpPr/>
          <p:nvPr/>
        </p:nvGrpSpPr>
        <p:grpSpPr>
          <a:xfrm>
            <a:off x="-101009" y="-2490"/>
            <a:ext cx="9350334" cy="5148647"/>
            <a:chOff x="-134679" y="-3320"/>
            <a:chExt cx="12467112" cy="6861319"/>
          </a:xfrm>
        </p:grpSpPr>
        <p:sp>
          <p:nvSpPr>
            <p:cNvPr id="257" name="Google Shape;257;p24"/>
            <p:cNvSpPr/>
            <p:nvPr/>
          </p:nvSpPr>
          <p:spPr>
            <a:xfrm>
              <a:off x="0" y="-2"/>
              <a:ext cx="12196527" cy="6858000"/>
            </a:xfrm>
            <a:prstGeom prst="rect">
              <a:avLst/>
            </a:prstGeom>
            <a:solidFill>
              <a:srgbClr val="2C2C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258" name="Google Shape;258;p2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134679" y="-2"/>
              <a:ext cx="12331205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Google Shape;259;p24"/>
            <p:cNvPicPr preferRelativeResize="0"/>
            <p:nvPr/>
          </p:nvPicPr>
          <p:blipFill rotWithShape="1">
            <a:blip r:embed="rId3">
              <a:alphaModFix amt="9000"/>
            </a:blip>
            <a:srcRect t="6527" b="32195"/>
            <a:stretch/>
          </p:blipFill>
          <p:spPr>
            <a:xfrm>
              <a:off x="54268" y="-2"/>
              <a:ext cx="5131121" cy="12679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24"/>
            <p:cNvPicPr preferRelativeResize="0"/>
            <p:nvPr/>
          </p:nvPicPr>
          <p:blipFill rotWithShape="1">
            <a:blip r:embed="rId4">
              <a:alphaModFix amt="7000"/>
            </a:blip>
            <a:srcRect t="19268" r="60610"/>
            <a:stretch/>
          </p:blipFill>
          <p:spPr>
            <a:xfrm>
              <a:off x="7090784" y="-3320"/>
              <a:ext cx="5131121" cy="867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24"/>
            <p:cNvPicPr preferRelativeResize="0"/>
            <p:nvPr/>
          </p:nvPicPr>
          <p:blipFill rotWithShape="1">
            <a:blip r:embed="rId3">
              <a:alphaModFix amt="6000"/>
            </a:blip>
            <a:srcRect/>
            <a:stretch/>
          </p:blipFill>
          <p:spPr>
            <a:xfrm>
              <a:off x="9734733" y="3347432"/>
              <a:ext cx="2597700" cy="10475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24"/>
            <p:cNvPicPr preferRelativeResize="0"/>
            <p:nvPr/>
          </p:nvPicPr>
          <p:blipFill rotWithShape="1">
            <a:blip r:embed="rId3">
              <a:alphaModFix amt="5000"/>
            </a:blip>
            <a:srcRect r="19195" b="34035"/>
            <a:stretch/>
          </p:blipFill>
          <p:spPr>
            <a:xfrm rot="10800000">
              <a:off x="0" y="4655562"/>
              <a:ext cx="6608465" cy="2175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p24"/>
            <p:cNvPicPr preferRelativeResize="0"/>
            <p:nvPr/>
          </p:nvPicPr>
          <p:blipFill rotWithShape="1">
            <a:blip r:embed="rId4">
              <a:alphaModFix amt="4000"/>
            </a:blip>
            <a:srcRect l="84955" r="5132"/>
            <a:stretch/>
          </p:blipFill>
          <p:spPr>
            <a:xfrm rot="-5400000">
              <a:off x="6644955" y="3760803"/>
              <a:ext cx="3380242" cy="2814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24"/>
            <p:cNvPicPr preferRelativeResize="0"/>
            <p:nvPr/>
          </p:nvPicPr>
          <p:blipFill rotWithShape="1">
            <a:blip r:embed="rId5">
              <a:alphaModFix amt="9000"/>
            </a:blip>
            <a:srcRect t="-1" r="38653" b="-11064"/>
            <a:stretch/>
          </p:blipFill>
          <p:spPr>
            <a:xfrm>
              <a:off x="7090784" y="1492961"/>
              <a:ext cx="5105742" cy="409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24"/>
            <p:cNvPicPr preferRelativeResize="0"/>
            <p:nvPr/>
          </p:nvPicPr>
          <p:blipFill rotWithShape="1">
            <a:blip r:embed="rId6">
              <a:alphaModFix amt="8000"/>
            </a:blip>
            <a:srcRect t="-1" r="33237" b="691"/>
            <a:stretch/>
          </p:blipFill>
          <p:spPr>
            <a:xfrm>
              <a:off x="4982551" y="6382432"/>
              <a:ext cx="7213975" cy="475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24"/>
            <p:cNvPicPr preferRelativeResize="0"/>
            <p:nvPr/>
          </p:nvPicPr>
          <p:blipFill rotWithShape="1">
            <a:blip r:embed="rId7">
              <a:alphaModFix amt="6000"/>
            </a:blip>
            <a:srcRect/>
            <a:stretch/>
          </p:blipFill>
          <p:spPr>
            <a:xfrm>
              <a:off x="7383203" y="2212321"/>
              <a:ext cx="4849421" cy="331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Google Shape;267;p24"/>
            <p:cNvPicPr preferRelativeResize="0"/>
            <p:nvPr/>
          </p:nvPicPr>
          <p:blipFill rotWithShape="1">
            <a:blip r:embed="rId8">
              <a:alphaModFix amt="9000"/>
            </a:blip>
            <a:srcRect/>
            <a:stretch/>
          </p:blipFill>
          <p:spPr>
            <a:xfrm>
              <a:off x="5448902" y="241662"/>
              <a:ext cx="2497285" cy="170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24"/>
            <p:cNvPicPr preferRelativeResize="0"/>
            <p:nvPr/>
          </p:nvPicPr>
          <p:blipFill rotWithShape="1">
            <a:blip r:embed="rId9">
              <a:alphaModFix amt="13000"/>
            </a:blip>
            <a:srcRect l="44347" t="-68810"/>
            <a:stretch/>
          </p:blipFill>
          <p:spPr>
            <a:xfrm>
              <a:off x="4526" y="5445546"/>
              <a:ext cx="2518379" cy="33855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9" name="Google Shape;269;p24"/>
          <p:cNvPicPr preferRelativeResize="0"/>
          <p:nvPr/>
        </p:nvPicPr>
        <p:blipFill rotWithShape="1">
          <a:blip r:embed="rId10">
            <a:alphaModFix/>
          </a:blip>
          <a:srcRect t="34473" r="54440" b="24638"/>
          <a:stretch/>
        </p:blipFill>
        <p:spPr>
          <a:xfrm>
            <a:off x="3474952" y="-2489"/>
            <a:ext cx="5680477" cy="5148646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4"/>
          <p:cNvSpPr/>
          <p:nvPr/>
        </p:nvSpPr>
        <p:spPr>
          <a:xfrm>
            <a:off x="208748" y="558800"/>
            <a:ext cx="8712994" cy="4165600"/>
          </a:xfrm>
          <a:prstGeom prst="rect">
            <a:avLst/>
          </a:prstGeom>
          <a:solidFill>
            <a:srgbClr val="E7E8EB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1" name="Google Shape;271;p24"/>
          <p:cNvSpPr txBox="1">
            <a:spLocks noGrp="1"/>
          </p:cNvSpPr>
          <p:nvPr>
            <p:ph type="body" idx="1"/>
          </p:nvPr>
        </p:nvSpPr>
        <p:spPr>
          <a:xfrm>
            <a:off x="427965" y="772919"/>
            <a:ext cx="3036960" cy="3570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82C32"/>
              </a:buClr>
              <a:buSzPts val="3000"/>
              <a:buFont typeface="Noto Sans Symbols"/>
              <a:buNone/>
              <a:defRPr sz="3000">
                <a:solidFill>
                  <a:srgbClr val="282C32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Char char="▫︎"/>
              <a:defRPr/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Char char="-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cxnSp>
        <p:nvCxnSpPr>
          <p:cNvPr id="272" name="Google Shape;272;p24"/>
          <p:cNvCxnSpPr/>
          <p:nvPr/>
        </p:nvCxnSpPr>
        <p:spPr>
          <a:xfrm>
            <a:off x="3611644" y="772919"/>
            <a:ext cx="0" cy="3570685"/>
          </a:xfrm>
          <a:prstGeom prst="straightConnector1">
            <a:avLst/>
          </a:prstGeom>
          <a:noFill/>
          <a:ln w="9525" cap="flat" cmpd="sng">
            <a:solidFill>
              <a:srgbClr val="2C2C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3" name="Google Shape;273;p24"/>
          <p:cNvSpPr txBox="1">
            <a:spLocks noGrp="1"/>
          </p:cNvSpPr>
          <p:nvPr>
            <p:ph type="body" idx="2"/>
          </p:nvPr>
        </p:nvSpPr>
        <p:spPr>
          <a:xfrm>
            <a:off x="3748476" y="772716"/>
            <a:ext cx="4960144" cy="3570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82C32"/>
              </a:buClr>
              <a:buSzPts val="1800"/>
              <a:buChar char="•"/>
              <a:defRPr sz="1800">
                <a:solidFill>
                  <a:srgbClr val="282C32"/>
                </a:solidFill>
              </a:defRPr>
            </a:lvl1pPr>
            <a:lvl2pPr marL="914400" lvl="1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82C32"/>
              </a:buClr>
              <a:buSzPts val="1500"/>
              <a:buChar char="–"/>
              <a:defRPr sz="1500">
                <a:solidFill>
                  <a:srgbClr val="282C32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82C32"/>
              </a:buClr>
              <a:buSzPts val="1400"/>
              <a:buChar char="•"/>
              <a:defRPr sz="1400">
                <a:solidFill>
                  <a:srgbClr val="282C32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82C32"/>
              </a:buClr>
              <a:buSzPts val="1200"/>
              <a:buChar char="▫︎"/>
              <a:defRPr sz="1200">
                <a:solidFill>
                  <a:srgbClr val="282C32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82C32"/>
              </a:buClr>
              <a:buSzPts val="1200"/>
              <a:buChar char="-"/>
              <a:defRPr sz="1200">
                <a:solidFill>
                  <a:srgbClr val="282C32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274" name="Google Shape;274;p24"/>
          <p:cNvGrpSpPr/>
          <p:nvPr/>
        </p:nvGrpSpPr>
        <p:grpSpPr>
          <a:xfrm>
            <a:off x="6527801" y="0"/>
            <a:ext cx="2616200" cy="558800"/>
            <a:chOff x="8703734" y="0"/>
            <a:chExt cx="3488266" cy="745067"/>
          </a:xfrm>
        </p:grpSpPr>
        <p:sp>
          <p:nvSpPr>
            <p:cNvPr id="275" name="Google Shape;275;p24"/>
            <p:cNvSpPr/>
            <p:nvPr/>
          </p:nvSpPr>
          <p:spPr>
            <a:xfrm>
              <a:off x="8703734" y="0"/>
              <a:ext cx="3488266" cy="745067"/>
            </a:xfrm>
            <a:prstGeom prst="rect">
              <a:avLst/>
            </a:prstGeom>
            <a:gradFill>
              <a:gsLst>
                <a:gs pos="0">
                  <a:srgbClr val="000000">
                    <a:alpha val="0"/>
                  </a:srgbClr>
                </a:gs>
                <a:gs pos="35000">
                  <a:srgbClr val="000000">
                    <a:alpha val="24705"/>
                  </a:srgbClr>
                </a:gs>
                <a:gs pos="100000">
                  <a:srgbClr val="000000">
                    <a:alpha val="24705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276" name="Google Shape;276;p24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0100734" y="179037"/>
              <a:ext cx="1669125" cy="40516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bg>
      <p:bgPr>
        <a:solidFill>
          <a:schemeClr val="lt1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89BF1A-AF82-E249-AA08-EA67F63F7E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E3343-0B6E-AA44-8D2F-007FF0E9F1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8F7679-4D73-2146-A516-DDE4E281450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37E2CA9B-9B50-7341-90E7-9C1BAFF1D0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73844"/>
            <a:ext cx="6236494" cy="994172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rgbClr val="0D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column layout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A0696172-62CE-3741-9836-5B4B2DFC04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787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89BF1A-AF82-E249-AA08-EA67F63F7E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E3343-0B6E-AA44-8D2F-007FF0E9F1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8F7679-4D73-2146-A516-DDE4E281450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37E2CA9B-9B50-7341-90E7-9C1BAFF1D0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73844"/>
            <a:ext cx="6236494" cy="994172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rgbClr val="0D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column layout</a:t>
            </a:r>
          </a:p>
        </p:txBody>
      </p:sp>
    </p:spTree>
    <p:extLst>
      <p:ext uri="{BB962C8B-B14F-4D97-AF65-F5344CB8AC3E}">
        <p14:creationId xmlns:p14="http://schemas.microsoft.com/office/powerpoint/2010/main" val="2978581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Dark 2">
  <p:cSld name="Title Content Dark 2">
    <p:bg>
      <p:bgPr>
        <a:solidFill>
          <a:schemeClr val="dk2"/>
        </a:solidFill>
        <a:effectLst/>
      </p:bgPr>
    </p:bg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5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3" name="Google Shape;1043;p153"/>
          <p:cNvSpPr txBox="1"/>
          <p:nvPr/>
        </p:nvSpPr>
        <p:spPr>
          <a:xfrm>
            <a:off x="717764" y="4928743"/>
            <a:ext cx="2265000" cy="1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"/>
              <a:buFont typeface="Rubik"/>
              <a:buNone/>
            </a:pPr>
            <a:r>
              <a:rPr lang="en" sz="600" b="0" i="0" u="none" strike="noStrike" cap="none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© 2019 InfluxData. All rights reserved. </a:t>
            </a:r>
            <a:endParaRPr sz="600" b="0" i="0" u="none" strike="noStrike" cap="none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44" name="Google Shape;1044;p153"/>
          <p:cNvSpPr txBox="1"/>
          <p:nvPr/>
        </p:nvSpPr>
        <p:spPr>
          <a:xfrm>
            <a:off x="376403" y="4928743"/>
            <a:ext cx="949500" cy="1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"/>
              <a:buFont typeface="Rubik"/>
              <a:buNone/>
            </a:pPr>
            <a:fld id="{00000000-1234-1234-1234-123412341234}" type="slidenum">
              <a:rPr lang="en" sz="600" b="0" i="0" u="none" strike="noStrike" cap="none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 sz="600" b="0" i="0" u="none" strike="noStrike" cap="none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b="0" i="0" u="none" strike="noStrike" cap="none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45" name="Google Shape;1045;p1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52568" y="4881611"/>
            <a:ext cx="906458" cy="174088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153"/>
          <p:cNvSpPr txBox="1">
            <a:spLocks noGrp="1"/>
          </p:cNvSpPr>
          <p:nvPr>
            <p:ph type="title"/>
          </p:nvPr>
        </p:nvSpPr>
        <p:spPr>
          <a:xfrm>
            <a:off x="431581" y="157734"/>
            <a:ext cx="8192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ubik Medium"/>
              <a:buNone/>
              <a:defRPr sz="2700" b="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7" name="Google Shape;1047;p153"/>
          <p:cNvSpPr txBox="1">
            <a:spLocks noGrp="1"/>
          </p:cNvSpPr>
          <p:nvPr>
            <p:ph type="body" idx="1"/>
          </p:nvPr>
        </p:nvSpPr>
        <p:spPr>
          <a:xfrm>
            <a:off x="431006" y="1079802"/>
            <a:ext cx="8192700" cy="3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Char char="•"/>
              <a:defRPr>
                <a:solidFill>
                  <a:srgbClr val="FFFFFF"/>
                </a:solidFill>
              </a:defRPr>
            </a:lvl1pPr>
            <a:lvl2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>
                <a:solidFill>
                  <a:srgbClr val="FFFFFF"/>
                </a:solidFill>
              </a:defRPr>
            </a:lvl2pPr>
            <a:lvl3pPr marL="137160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︎"/>
              <a:defRPr>
                <a:solidFill>
                  <a:srgbClr val="FFFFFF"/>
                </a:solidFill>
              </a:defRPr>
            </a:lvl4pPr>
            <a:lvl5pPr marL="228600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  <a:defRPr>
                <a:solidFill>
                  <a:srgbClr val="FFFFFF"/>
                </a:solidFill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477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4816366"/>
            <a:ext cx="9144000" cy="327134"/>
          </a:xfrm>
          <a:prstGeom prst="rect">
            <a:avLst/>
          </a:prstGeom>
          <a:solidFill>
            <a:srgbClr val="E7E8EB">
              <a:alpha val="4980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100"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431581" y="179294"/>
            <a:ext cx="8192157" cy="809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431581" y="1077556"/>
            <a:ext cx="8192157" cy="3518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54" name="Google Shape;54;p13"/>
          <p:cNvPicPr preferRelativeResize="0"/>
          <p:nvPr/>
        </p:nvPicPr>
        <p:blipFill rotWithShape="1">
          <a:blip r:embed="rId14">
            <a:alphaModFix amt="70000"/>
          </a:blip>
          <a:srcRect/>
          <a:stretch/>
        </p:blipFill>
        <p:spPr>
          <a:xfrm>
            <a:off x="7972765" y="4878724"/>
            <a:ext cx="958683" cy="18516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844766" y="4925243"/>
            <a:ext cx="2265091" cy="156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700"/>
              <a:buFont typeface="Helvetica Neue"/>
              <a:buNone/>
            </a:pPr>
            <a:r>
              <a:rPr lang="en" sz="7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2018 InfluxData. All rights reserved. </a:t>
            </a:r>
            <a:endParaRPr sz="700" b="0" i="0" u="none" strike="noStrike" cap="none">
              <a:solidFill>
                <a:srgbClr val="7F7F7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76403" y="4925243"/>
            <a:ext cx="949478" cy="149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700"/>
              <a:buFont typeface="Helvetica Neue"/>
              <a:buNone/>
            </a:pPr>
            <a:fld id="{00000000-1234-1234-1234-123412341234}" type="slidenum">
              <a:rPr lang="en" sz="7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700" b="0" i="0" u="none" strike="noStrike" cap="none">
              <a:solidFill>
                <a:srgbClr val="7F7F7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>
              <a:solidFill>
                <a:srgbClr val="7F7F7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5" r:id="rId2"/>
    <p:sldLayoutId id="2147483667" r:id="rId3"/>
    <p:sldLayoutId id="2147483668" r:id="rId4"/>
    <p:sldLayoutId id="2147483669" r:id="rId5"/>
    <p:sldLayoutId id="2147483670" r:id="rId6"/>
    <p:sldLayoutId id="2147483673" r:id="rId7"/>
    <p:sldLayoutId id="2147483674" r:id="rId8"/>
    <p:sldLayoutId id="2147483676" r:id="rId9"/>
    <p:sldLayoutId id="2147483678" r:id="rId10"/>
    <p:sldLayoutId id="2147483679" r:id="rId11"/>
    <p:sldLayoutId id="214748368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6"/>
          <p:cNvSpPr txBox="1">
            <a:spLocks noGrp="1"/>
          </p:cNvSpPr>
          <p:nvPr>
            <p:ph type="title"/>
          </p:nvPr>
        </p:nvSpPr>
        <p:spPr>
          <a:xfrm>
            <a:off x="599147" y="1534947"/>
            <a:ext cx="4362007" cy="1036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lang="en-US" sz="4000" noProof="0" dirty="0"/>
              <a:t>Data Analysis Cont.</a:t>
            </a:r>
          </a:p>
        </p:txBody>
      </p:sp>
      <p:sp>
        <p:nvSpPr>
          <p:cNvPr id="6" name="Google Shape;283;p26">
            <a:extLst>
              <a:ext uri="{FF2B5EF4-FFF2-40B4-BE49-F238E27FC236}">
                <a16:creationId xmlns:a16="http://schemas.microsoft.com/office/drawing/2014/main" id="{8A157B90-1511-3944-87DA-96AB9443A66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99147" y="2763494"/>
            <a:ext cx="6014304" cy="970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600" b="1" noProof="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</a:t>
            </a:r>
          </a:p>
          <a:p>
            <a:pPr marL="17780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200" noProof="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-US" sz="1200" noProof="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-US" sz="1200" noProof="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&amp; Partner @ </a:t>
            </a:r>
            <a:r>
              <a:rPr lang="en-US" sz="1200" noProof="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-US" sz="1200" noProof="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77800" lvl="0" indent="-177800">
              <a:spcBef>
                <a:spcPts val="0"/>
              </a:spcBef>
            </a:pPr>
            <a:r>
              <a:rPr lang="en-US" sz="1600" b="1" noProof="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</a:t>
            </a:r>
            <a:r>
              <a:rPr lang="en-US" sz="1600" b="1" noProof="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Balduini</a:t>
            </a:r>
            <a:endParaRPr lang="en-US" sz="1600" b="1" noProof="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77800" lvl="0" indent="-177800">
              <a:spcBef>
                <a:spcPts val="0"/>
              </a:spcBef>
            </a:pPr>
            <a:r>
              <a:rPr lang="en-US" sz="1200" noProof="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CEO @ </a:t>
            </a:r>
            <a:r>
              <a:rPr lang="en-US" sz="1200" noProof="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-US" sz="1200" noProof="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77800" lvl="0" indent="-177800">
              <a:spcBef>
                <a:spcPts val="0"/>
              </a:spcBef>
            </a:pPr>
            <a:endParaRPr lang="en-US" sz="1600" noProof="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7780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lang="en-US" sz="1400" noProof="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7780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lang="en-US" sz="1600" noProof="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65467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64CD9-CBA9-9747-831F-ACDC9CABAF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Flux is extensible exploiting map() and the custom functions</a:t>
            </a:r>
          </a:p>
          <a:p>
            <a:r>
              <a:rPr lang="en-GB" dirty="0"/>
              <a:t>The </a:t>
            </a:r>
            <a:r>
              <a:rPr lang="en-GB" sz="1800" dirty="0">
                <a:solidFill>
                  <a:srgbClr val="FFC000"/>
                </a:solidFill>
                <a:latin typeface="Courier" pitchFamily="2" charset="0"/>
              </a:rPr>
              <a:t>r with</a:t>
            </a:r>
            <a:r>
              <a:rPr lang="en-GB" dirty="0"/>
              <a:t> clause in a map keep the original row structure</a:t>
            </a:r>
          </a:p>
          <a:p>
            <a:r>
              <a:rPr lang="en-GB" dirty="0"/>
              <a:t>A custom function can work on multiple lines or on each line of a table</a:t>
            </a:r>
          </a:p>
          <a:p>
            <a:pPr lvl="1"/>
            <a:r>
              <a:rPr lang="en-GB" dirty="0"/>
              <a:t>The `&lt;-` pipe-receive expression allows the function to capture the input tables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863DA07-B7CF-6846-902B-598D81676A28}"/>
              </a:ext>
            </a:extLst>
          </p:cNvPr>
          <p:cNvSpPr txBox="1">
            <a:spLocks/>
          </p:cNvSpPr>
          <p:nvPr/>
        </p:nvSpPr>
        <p:spPr>
          <a:xfrm>
            <a:off x="463497" y="642158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Take home message</a:t>
            </a:r>
          </a:p>
        </p:txBody>
      </p:sp>
    </p:spTree>
    <p:extLst>
      <p:ext uri="{BB962C8B-B14F-4D97-AF65-F5344CB8AC3E}">
        <p14:creationId xmlns:p14="http://schemas.microsoft.com/office/powerpoint/2010/main" val="277854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6"/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US" noProof="0" dirty="0"/>
              <a:t>Joining time series</a:t>
            </a:r>
            <a:endParaRPr lang="en-US" noProof="0" dirty="0">
              <a:sym typeface="Helvetica Neue Light"/>
            </a:endParaRPr>
          </a:p>
        </p:txBody>
      </p:sp>
      <p:sp>
        <p:nvSpPr>
          <p:cNvPr id="284" name="Google Shape;284;p2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/>
              <a:t>Exploring flux</a:t>
            </a:r>
          </a:p>
        </p:txBody>
      </p:sp>
    </p:spTree>
    <p:extLst>
      <p:ext uri="{BB962C8B-B14F-4D97-AF65-F5344CB8AC3E}">
        <p14:creationId xmlns:p14="http://schemas.microsoft.com/office/powerpoint/2010/main" val="422359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972427-9A78-FD42-B50C-EC490A304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Joining two time series</a:t>
            </a:r>
          </a:p>
        </p:txBody>
      </p:sp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85FE5F60-980D-A04B-9708-DB908DE3BD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61" b="8738"/>
          <a:stretch/>
        </p:blipFill>
        <p:spPr bwMode="auto">
          <a:xfrm>
            <a:off x="547281" y="1095153"/>
            <a:ext cx="8011928" cy="360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33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972427-9A78-FD42-B50C-EC490A304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ideal case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F903FA63-2653-974C-943C-FC94F4D076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3" b="13591"/>
          <a:stretch/>
        </p:blipFill>
        <p:spPr bwMode="auto">
          <a:xfrm>
            <a:off x="561384" y="1194849"/>
            <a:ext cx="8110548" cy="353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31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972427-9A78-FD42-B50C-EC490A304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easy case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4D3C635-82D3-4340-B930-E6A365C36221}"/>
              </a:ext>
            </a:extLst>
          </p:cNvPr>
          <p:cNvCxnSpPr/>
          <p:nvPr/>
        </p:nvCxnSpPr>
        <p:spPr>
          <a:xfrm>
            <a:off x="666572" y="1958972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4298285-2622-5547-8B10-9280A78F993D}"/>
              </a:ext>
            </a:extLst>
          </p:cNvPr>
          <p:cNvCxnSpPr/>
          <p:nvPr/>
        </p:nvCxnSpPr>
        <p:spPr>
          <a:xfrm>
            <a:off x="666572" y="3245175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77FA374-5F99-1745-9818-F3567106761A}"/>
              </a:ext>
            </a:extLst>
          </p:cNvPr>
          <p:cNvSpPr txBox="1"/>
          <p:nvPr/>
        </p:nvSpPr>
        <p:spPr>
          <a:xfrm>
            <a:off x="808158" y="1984075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00:00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B5429-1605-B04F-8B10-C810DC2F2F9C}"/>
              </a:ext>
            </a:extLst>
          </p:cNvPr>
          <p:cNvSpPr/>
          <p:nvPr/>
        </p:nvSpPr>
        <p:spPr>
          <a:xfrm>
            <a:off x="2409682" y="1984075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01:00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6AE21B-B818-A04D-A9C1-6E9611EFA29C}"/>
              </a:ext>
            </a:extLst>
          </p:cNvPr>
          <p:cNvSpPr/>
          <p:nvPr/>
        </p:nvSpPr>
        <p:spPr>
          <a:xfrm>
            <a:off x="4011206" y="1984075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02:00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EEFDD4-30F1-594A-A72A-10FF5FED9EB2}"/>
              </a:ext>
            </a:extLst>
          </p:cNvPr>
          <p:cNvSpPr/>
          <p:nvPr/>
        </p:nvSpPr>
        <p:spPr>
          <a:xfrm>
            <a:off x="5612731" y="1984075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03:00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EA3F8A-6361-6F4F-A2CE-FB4044A02762}"/>
              </a:ext>
            </a:extLst>
          </p:cNvPr>
          <p:cNvSpPr/>
          <p:nvPr/>
        </p:nvSpPr>
        <p:spPr>
          <a:xfrm>
            <a:off x="7214256" y="1984075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04:00</a:t>
            </a:r>
            <a:endParaRPr lang="en-GB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5B08D62-CB82-344C-9961-761183F18B48}"/>
              </a:ext>
            </a:extLst>
          </p:cNvPr>
          <p:cNvCxnSpPr>
            <a:cxnSpLocks/>
            <a:stCxn id="9" idx="0"/>
            <a:endCxn id="31" idx="4"/>
          </p:cNvCxnSpPr>
          <p:nvPr/>
        </p:nvCxnSpPr>
        <p:spPr>
          <a:xfrm flipV="1">
            <a:off x="1124110" y="1526119"/>
            <a:ext cx="2099" cy="45795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47D6A6F-1C08-374A-8B42-717A236731D6}"/>
              </a:ext>
            </a:extLst>
          </p:cNvPr>
          <p:cNvCxnSpPr>
            <a:cxnSpLocks/>
            <a:stCxn id="10" idx="0"/>
            <a:endCxn id="32" idx="4"/>
          </p:cNvCxnSpPr>
          <p:nvPr/>
        </p:nvCxnSpPr>
        <p:spPr>
          <a:xfrm flipH="1" flipV="1">
            <a:off x="2717540" y="1297234"/>
            <a:ext cx="8094" cy="68684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B13C95-B3FB-4A4D-BC7F-60B25ACFC325}"/>
              </a:ext>
            </a:extLst>
          </p:cNvPr>
          <p:cNvCxnSpPr>
            <a:cxnSpLocks/>
            <a:stCxn id="11" idx="0"/>
            <a:endCxn id="33" idx="4"/>
          </p:cNvCxnSpPr>
          <p:nvPr/>
        </p:nvCxnSpPr>
        <p:spPr>
          <a:xfrm flipH="1" flipV="1">
            <a:off x="4315561" y="1748840"/>
            <a:ext cx="11597" cy="23523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DA3E132-DCB6-204D-BE51-7E486FA026A1}"/>
              </a:ext>
            </a:extLst>
          </p:cNvPr>
          <p:cNvCxnSpPr>
            <a:cxnSpLocks/>
            <a:stCxn id="12" idx="0"/>
            <a:endCxn id="34" idx="4"/>
          </p:cNvCxnSpPr>
          <p:nvPr/>
        </p:nvCxnSpPr>
        <p:spPr>
          <a:xfrm flipH="1" flipV="1">
            <a:off x="5927912" y="1755959"/>
            <a:ext cx="771" cy="2281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5FBD22E-F039-ED40-A3EE-53C3238E9C3D}"/>
              </a:ext>
            </a:extLst>
          </p:cNvPr>
          <p:cNvCxnSpPr>
            <a:cxnSpLocks/>
            <a:stCxn id="13" idx="0"/>
            <a:endCxn id="35" idx="4"/>
          </p:cNvCxnSpPr>
          <p:nvPr/>
        </p:nvCxnSpPr>
        <p:spPr>
          <a:xfrm flipH="1" flipV="1">
            <a:off x="7525241" y="1658840"/>
            <a:ext cx="4967" cy="32523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62698261-6AAC-814A-8D8E-BE44106F9132}"/>
              </a:ext>
            </a:extLst>
          </p:cNvPr>
          <p:cNvSpPr/>
          <p:nvPr/>
        </p:nvSpPr>
        <p:spPr>
          <a:xfrm>
            <a:off x="1083480" y="1439098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D74B57A-0F26-5E48-93F1-4A40A45EA33C}"/>
              </a:ext>
            </a:extLst>
          </p:cNvPr>
          <p:cNvSpPr/>
          <p:nvPr/>
        </p:nvSpPr>
        <p:spPr>
          <a:xfrm>
            <a:off x="2674811" y="1210213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D09B22E-D8F3-054A-B3C8-1DDB75062A1A}"/>
              </a:ext>
            </a:extLst>
          </p:cNvPr>
          <p:cNvSpPr/>
          <p:nvPr/>
        </p:nvSpPr>
        <p:spPr>
          <a:xfrm>
            <a:off x="4272832" y="1661819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D5C6F71-78B5-4445-B540-720CC2319855}"/>
              </a:ext>
            </a:extLst>
          </p:cNvPr>
          <p:cNvSpPr/>
          <p:nvPr/>
        </p:nvSpPr>
        <p:spPr>
          <a:xfrm>
            <a:off x="5885183" y="1668938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16608D0-E74A-E64D-8419-51C5A910FB4C}"/>
              </a:ext>
            </a:extLst>
          </p:cNvPr>
          <p:cNvSpPr/>
          <p:nvPr/>
        </p:nvSpPr>
        <p:spPr>
          <a:xfrm>
            <a:off x="7482512" y="1571819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AE4988-5506-CE47-9C24-3A28BBFC9F33}"/>
              </a:ext>
            </a:extLst>
          </p:cNvPr>
          <p:cNvSpPr txBox="1"/>
          <p:nvPr/>
        </p:nvSpPr>
        <p:spPr>
          <a:xfrm>
            <a:off x="1142889" y="132680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290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9195F0-64F0-DD4C-87D3-6CD3D032CF12}"/>
              </a:ext>
            </a:extLst>
          </p:cNvPr>
          <p:cNvSpPr txBox="1"/>
          <p:nvPr/>
        </p:nvSpPr>
        <p:spPr>
          <a:xfrm>
            <a:off x="2739841" y="109983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305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D28C0CD-1E4B-7741-851A-6F3BD76256CB}"/>
              </a:ext>
            </a:extLst>
          </p:cNvPr>
          <p:cNvSpPr txBox="1"/>
          <p:nvPr/>
        </p:nvSpPr>
        <p:spPr>
          <a:xfrm>
            <a:off x="5954848" y="1550789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9AED333-F67C-644A-A996-C6AF9E415290}"/>
              </a:ext>
            </a:extLst>
          </p:cNvPr>
          <p:cNvSpPr txBox="1"/>
          <p:nvPr/>
        </p:nvSpPr>
        <p:spPr>
          <a:xfrm>
            <a:off x="4372103" y="1551440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DDF85F0-B086-A94C-9AAD-4A02A201888E}"/>
              </a:ext>
            </a:extLst>
          </p:cNvPr>
          <p:cNvSpPr txBox="1"/>
          <p:nvPr/>
        </p:nvSpPr>
        <p:spPr>
          <a:xfrm>
            <a:off x="7582991" y="1339050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A8D5BF4-E470-1E49-B462-5DC19C25999E}"/>
              </a:ext>
            </a:extLst>
          </p:cNvPr>
          <p:cNvSpPr txBox="1"/>
          <p:nvPr/>
        </p:nvSpPr>
        <p:spPr>
          <a:xfrm>
            <a:off x="815344" y="3280962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00:00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67FD3F2-DF50-1D49-8325-2054640742D2}"/>
              </a:ext>
            </a:extLst>
          </p:cNvPr>
          <p:cNvSpPr/>
          <p:nvPr/>
        </p:nvSpPr>
        <p:spPr>
          <a:xfrm>
            <a:off x="2416868" y="3280962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01:00</a:t>
            </a:r>
            <a:endParaRPr lang="en-GB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4E879AE-9F90-C048-B1EE-1656D02DA3C6}"/>
              </a:ext>
            </a:extLst>
          </p:cNvPr>
          <p:cNvSpPr/>
          <p:nvPr/>
        </p:nvSpPr>
        <p:spPr>
          <a:xfrm>
            <a:off x="4018392" y="3280962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02:00</a:t>
            </a:r>
            <a:endParaRPr lang="en-GB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68C8379-3A8F-7446-8088-237392A66D29}"/>
              </a:ext>
            </a:extLst>
          </p:cNvPr>
          <p:cNvSpPr/>
          <p:nvPr/>
        </p:nvSpPr>
        <p:spPr>
          <a:xfrm>
            <a:off x="5619917" y="3280962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03:00</a:t>
            </a:r>
            <a:endParaRPr lang="en-GB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9A069AE-254C-B940-A576-F6FF3E18D41F}"/>
              </a:ext>
            </a:extLst>
          </p:cNvPr>
          <p:cNvSpPr/>
          <p:nvPr/>
        </p:nvSpPr>
        <p:spPr>
          <a:xfrm>
            <a:off x="7221442" y="3280962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04:00</a:t>
            </a:r>
            <a:endParaRPr lang="en-GB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9EF42C2-279C-C34F-9071-2E4B3C6295E3}"/>
              </a:ext>
            </a:extLst>
          </p:cNvPr>
          <p:cNvCxnSpPr>
            <a:cxnSpLocks/>
            <a:stCxn id="52" idx="0"/>
            <a:endCxn id="62" idx="4"/>
          </p:cNvCxnSpPr>
          <p:nvPr/>
        </p:nvCxnSpPr>
        <p:spPr>
          <a:xfrm flipV="1">
            <a:off x="1131296" y="2833640"/>
            <a:ext cx="2099" cy="44732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6795161-923B-D046-B02E-58928A12B6C6}"/>
              </a:ext>
            </a:extLst>
          </p:cNvPr>
          <p:cNvCxnSpPr>
            <a:cxnSpLocks/>
            <a:stCxn id="53" idx="0"/>
            <a:endCxn id="63" idx="4"/>
          </p:cNvCxnSpPr>
          <p:nvPr/>
        </p:nvCxnSpPr>
        <p:spPr>
          <a:xfrm flipH="1" flipV="1">
            <a:off x="2724726" y="2540958"/>
            <a:ext cx="8094" cy="74000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9849719-FA42-164E-B72F-49C28322C26D}"/>
              </a:ext>
            </a:extLst>
          </p:cNvPr>
          <p:cNvCxnSpPr>
            <a:cxnSpLocks/>
            <a:stCxn id="54" idx="0"/>
            <a:endCxn id="64" idx="4"/>
          </p:cNvCxnSpPr>
          <p:nvPr/>
        </p:nvCxnSpPr>
        <p:spPr>
          <a:xfrm flipH="1" flipV="1">
            <a:off x="4322747" y="2748013"/>
            <a:ext cx="11597" cy="53294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F8AA46D-3888-744C-8D44-F5F68A6A0D70}"/>
              </a:ext>
            </a:extLst>
          </p:cNvPr>
          <p:cNvCxnSpPr>
            <a:cxnSpLocks/>
            <a:stCxn id="55" idx="0"/>
            <a:endCxn id="65" idx="4"/>
          </p:cNvCxnSpPr>
          <p:nvPr/>
        </p:nvCxnSpPr>
        <p:spPr>
          <a:xfrm flipH="1" flipV="1">
            <a:off x="5935098" y="3137912"/>
            <a:ext cx="771" cy="14305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6CFE636-EE2E-9147-BA68-15373F2FC881}"/>
              </a:ext>
            </a:extLst>
          </p:cNvPr>
          <p:cNvCxnSpPr>
            <a:cxnSpLocks/>
            <a:stCxn id="56" idx="0"/>
            <a:endCxn id="66" idx="4"/>
          </p:cNvCxnSpPr>
          <p:nvPr/>
        </p:nvCxnSpPr>
        <p:spPr>
          <a:xfrm flipH="1" flipV="1">
            <a:off x="7532427" y="2934463"/>
            <a:ext cx="4967" cy="3464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1BF1B16C-2955-5E49-81D1-3DF013B17674}"/>
              </a:ext>
            </a:extLst>
          </p:cNvPr>
          <p:cNvSpPr/>
          <p:nvPr/>
        </p:nvSpPr>
        <p:spPr>
          <a:xfrm>
            <a:off x="1090666" y="2746619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483E4B2-8821-D948-998A-FA15C422FC23}"/>
              </a:ext>
            </a:extLst>
          </p:cNvPr>
          <p:cNvSpPr/>
          <p:nvPr/>
        </p:nvSpPr>
        <p:spPr>
          <a:xfrm>
            <a:off x="2681997" y="2453937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3D8C2EA-E49C-A84B-9099-CDFEA5763A60}"/>
              </a:ext>
            </a:extLst>
          </p:cNvPr>
          <p:cNvSpPr/>
          <p:nvPr/>
        </p:nvSpPr>
        <p:spPr>
          <a:xfrm>
            <a:off x="4280018" y="2660992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BC2EF9D-0D51-6E4F-8B77-46D4C67BE266}"/>
              </a:ext>
            </a:extLst>
          </p:cNvPr>
          <p:cNvSpPr/>
          <p:nvPr/>
        </p:nvSpPr>
        <p:spPr>
          <a:xfrm>
            <a:off x="5892369" y="3050891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541B5EF6-D987-EC44-B452-1EBF928631E5}"/>
              </a:ext>
            </a:extLst>
          </p:cNvPr>
          <p:cNvSpPr/>
          <p:nvPr/>
        </p:nvSpPr>
        <p:spPr>
          <a:xfrm>
            <a:off x="7489698" y="2847442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4F961E-E487-8E4C-9D5D-9124DF90795D}"/>
              </a:ext>
            </a:extLst>
          </p:cNvPr>
          <p:cNvSpPr txBox="1"/>
          <p:nvPr/>
        </p:nvSpPr>
        <p:spPr>
          <a:xfrm>
            <a:off x="1150075" y="2570531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105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A3E28AC-FD5C-264E-A044-6EA72D877F43}"/>
              </a:ext>
            </a:extLst>
          </p:cNvPr>
          <p:cNvSpPr txBox="1"/>
          <p:nvPr/>
        </p:nvSpPr>
        <p:spPr>
          <a:xfrm>
            <a:off x="2747027" y="2343558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120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8256A95-D8A0-BA4B-9D6E-B743D7A45267}"/>
              </a:ext>
            </a:extLst>
          </p:cNvPr>
          <p:cNvSpPr txBox="1"/>
          <p:nvPr/>
        </p:nvSpPr>
        <p:spPr>
          <a:xfrm>
            <a:off x="5962310" y="2942356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95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9A72E5C-69B7-1F42-A337-00581FD7E9BA}"/>
              </a:ext>
            </a:extLst>
          </p:cNvPr>
          <p:cNvSpPr txBox="1"/>
          <p:nvPr/>
        </p:nvSpPr>
        <p:spPr>
          <a:xfrm>
            <a:off x="4378815" y="256323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67AC262-DBD8-6447-8E75-95ED8F8D02B1}"/>
              </a:ext>
            </a:extLst>
          </p:cNvPr>
          <p:cNvSpPr txBox="1"/>
          <p:nvPr/>
        </p:nvSpPr>
        <p:spPr>
          <a:xfrm>
            <a:off x="7566839" y="273080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100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B7DFA30-7782-004F-AB39-4D4308223071}"/>
              </a:ext>
            </a:extLst>
          </p:cNvPr>
          <p:cNvSpPr/>
          <p:nvPr/>
        </p:nvSpPr>
        <p:spPr>
          <a:xfrm>
            <a:off x="282877" y="1511473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S1</a:t>
            </a:r>
            <a:endParaRPr lang="en-GB" b="1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3A0963F-10BF-B143-B971-90A98679718B}"/>
              </a:ext>
            </a:extLst>
          </p:cNvPr>
          <p:cNvSpPr/>
          <p:nvPr/>
        </p:nvSpPr>
        <p:spPr>
          <a:xfrm>
            <a:off x="331141" y="2737335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S2</a:t>
            </a:r>
            <a:endParaRPr lang="en-GB" b="1" dirty="0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505E09F-0DC9-0D43-BF25-3319524C822C}"/>
              </a:ext>
            </a:extLst>
          </p:cNvPr>
          <p:cNvCxnSpPr/>
          <p:nvPr/>
        </p:nvCxnSpPr>
        <p:spPr>
          <a:xfrm>
            <a:off x="660840" y="4304737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625F23B5-5CFD-944A-BF35-F2012BF962D5}"/>
              </a:ext>
            </a:extLst>
          </p:cNvPr>
          <p:cNvSpPr txBox="1"/>
          <p:nvPr/>
        </p:nvSpPr>
        <p:spPr>
          <a:xfrm>
            <a:off x="809612" y="4340524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00:00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921C4F4-C5D5-814A-8B91-C1D66BD06B4B}"/>
              </a:ext>
            </a:extLst>
          </p:cNvPr>
          <p:cNvSpPr/>
          <p:nvPr/>
        </p:nvSpPr>
        <p:spPr>
          <a:xfrm>
            <a:off x="2400503" y="4340524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01:00</a:t>
            </a:r>
            <a:endParaRPr lang="en-GB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0CA4622-3330-7B4D-BECA-9B7A8E6B928F}"/>
              </a:ext>
            </a:extLst>
          </p:cNvPr>
          <p:cNvSpPr/>
          <p:nvPr/>
        </p:nvSpPr>
        <p:spPr>
          <a:xfrm>
            <a:off x="3991394" y="4340524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02:00</a:t>
            </a:r>
            <a:endParaRPr lang="en-GB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8A23F97-EBB3-CF44-AFC6-599351AB801B}"/>
              </a:ext>
            </a:extLst>
          </p:cNvPr>
          <p:cNvSpPr/>
          <p:nvPr/>
        </p:nvSpPr>
        <p:spPr>
          <a:xfrm>
            <a:off x="5614185" y="4340524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03:00</a:t>
            </a:r>
            <a:endParaRPr lang="en-GB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481B74B-10C5-1540-929F-72F5530B4CAE}"/>
              </a:ext>
            </a:extLst>
          </p:cNvPr>
          <p:cNvSpPr/>
          <p:nvPr/>
        </p:nvSpPr>
        <p:spPr>
          <a:xfrm>
            <a:off x="7215710" y="4340524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04:00</a:t>
            </a:r>
            <a:endParaRPr lang="en-GB" dirty="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8582AA0-887A-BC44-8470-5E31C12A2329}"/>
              </a:ext>
            </a:extLst>
          </p:cNvPr>
          <p:cNvCxnSpPr>
            <a:cxnSpLocks/>
            <a:stCxn id="75" idx="0"/>
            <a:endCxn id="85" idx="4"/>
          </p:cNvCxnSpPr>
          <p:nvPr/>
        </p:nvCxnSpPr>
        <p:spPr>
          <a:xfrm flipV="1">
            <a:off x="1125564" y="4105856"/>
            <a:ext cx="2099" cy="23466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CD3D5DC-84FD-A245-8090-23666274D915}"/>
              </a:ext>
            </a:extLst>
          </p:cNvPr>
          <p:cNvCxnSpPr>
            <a:cxnSpLocks/>
            <a:stCxn id="76" idx="0"/>
            <a:endCxn id="86" idx="4"/>
          </p:cNvCxnSpPr>
          <p:nvPr/>
        </p:nvCxnSpPr>
        <p:spPr>
          <a:xfrm flipV="1">
            <a:off x="2716455" y="4105856"/>
            <a:ext cx="2539" cy="23466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BB7D5A8-177F-5949-8523-0B116916EF53}"/>
              </a:ext>
            </a:extLst>
          </p:cNvPr>
          <p:cNvCxnSpPr>
            <a:cxnSpLocks/>
            <a:stCxn id="77" idx="0"/>
            <a:endCxn id="87" idx="4"/>
          </p:cNvCxnSpPr>
          <p:nvPr/>
        </p:nvCxnSpPr>
        <p:spPr>
          <a:xfrm flipV="1">
            <a:off x="4307346" y="4200980"/>
            <a:ext cx="9669" cy="13954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8352183-BB87-8447-8A35-A88CD789D6F6}"/>
              </a:ext>
            </a:extLst>
          </p:cNvPr>
          <p:cNvCxnSpPr>
            <a:cxnSpLocks/>
            <a:stCxn id="78" idx="0"/>
            <a:endCxn id="88" idx="4"/>
          </p:cNvCxnSpPr>
          <p:nvPr/>
        </p:nvCxnSpPr>
        <p:spPr>
          <a:xfrm flipH="1" flipV="1">
            <a:off x="5929366" y="4105856"/>
            <a:ext cx="771" cy="23466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E57CE9B-E0D8-114A-BD09-61F7BC7B484C}"/>
              </a:ext>
            </a:extLst>
          </p:cNvPr>
          <p:cNvCxnSpPr>
            <a:cxnSpLocks/>
            <a:stCxn id="79" idx="0"/>
            <a:endCxn id="89" idx="4"/>
          </p:cNvCxnSpPr>
          <p:nvPr/>
        </p:nvCxnSpPr>
        <p:spPr>
          <a:xfrm flipH="1" flipV="1">
            <a:off x="7526695" y="4105856"/>
            <a:ext cx="4967" cy="23466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0EA97C10-2A13-AF45-978E-0C8C3B77C6DC}"/>
              </a:ext>
            </a:extLst>
          </p:cNvPr>
          <p:cNvSpPr/>
          <p:nvPr/>
        </p:nvSpPr>
        <p:spPr>
          <a:xfrm>
            <a:off x="1084934" y="4018835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4F6AA95-2D6E-AE47-8E14-9F2E86430870}"/>
              </a:ext>
            </a:extLst>
          </p:cNvPr>
          <p:cNvSpPr/>
          <p:nvPr/>
        </p:nvSpPr>
        <p:spPr>
          <a:xfrm>
            <a:off x="2676265" y="4018835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7780B206-90FE-694D-9659-4136EBC8519C}"/>
              </a:ext>
            </a:extLst>
          </p:cNvPr>
          <p:cNvSpPr/>
          <p:nvPr/>
        </p:nvSpPr>
        <p:spPr>
          <a:xfrm>
            <a:off x="4274286" y="4113959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20F01F89-FFF6-1D4F-A194-4358DFD8E950}"/>
              </a:ext>
            </a:extLst>
          </p:cNvPr>
          <p:cNvSpPr/>
          <p:nvPr/>
        </p:nvSpPr>
        <p:spPr>
          <a:xfrm>
            <a:off x="5886637" y="4018835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C6A8AD3D-ACB5-3140-B898-984B1238FBB4}"/>
              </a:ext>
            </a:extLst>
          </p:cNvPr>
          <p:cNvSpPr/>
          <p:nvPr/>
        </p:nvSpPr>
        <p:spPr>
          <a:xfrm>
            <a:off x="7483966" y="4018835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426C1A0-D76F-D045-92C4-0D8B54A38F74}"/>
              </a:ext>
            </a:extLst>
          </p:cNvPr>
          <p:cNvSpPr txBox="1"/>
          <p:nvPr/>
        </p:nvSpPr>
        <p:spPr>
          <a:xfrm>
            <a:off x="1144343" y="382842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5"/>
                </a:solidFill>
              </a:rPr>
              <a:t>185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2689C7A-2A87-174A-912A-E08922850E74}"/>
              </a:ext>
            </a:extLst>
          </p:cNvPr>
          <p:cNvSpPr txBox="1"/>
          <p:nvPr/>
        </p:nvSpPr>
        <p:spPr>
          <a:xfrm>
            <a:off x="2741295" y="382842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5"/>
                </a:solidFill>
              </a:rPr>
              <a:t>185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35137A4-200D-1045-BE0C-74DD2CAC0E19}"/>
              </a:ext>
            </a:extLst>
          </p:cNvPr>
          <p:cNvSpPr txBox="1"/>
          <p:nvPr/>
        </p:nvSpPr>
        <p:spPr>
          <a:xfrm>
            <a:off x="5956578" y="382842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5"/>
                </a:solidFill>
              </a:rPr>
              <a:t>185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A845CAC-BE70-4C44-BB20-DD72651A3469}"/>
              </a:ext>
            </a:extLst>
          </p:cNvPr>
          <p:cNvSpPr txBox="1"/>
          <p:nvPr/>
        </p:nvSpPr>
        <p:spPr>
          <a:xfrm>
            <a:off x="4373083" y="4016203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5"/>
                </a:solidFill>
              </a:rPr>
              <a:t>170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5E39B77-21C0-AB47-B556-8619EEE18D69}"/>
              </a:ext>
            </a:extLst>
          </p:cNvPr>
          <p:cNvSpPr txBox="1"/>
          <p:nvPr/>
        </p:nvSpPr>
        <p:spPr>
          <a:xfrm>
            <a:off x="7588366" y="382842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5"/>
                </a:solidFill>
              </a:rPr>
              <a:t>185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4E6B94A-1A89-D547-A73E-73F3278B1EAC}"/>
              </a:ext>
            </a:extLst>
          </p:cNvPr>
          <p:cNvSpPr/>
          <p:nvPr/>
        </p:nvSpPr>
        <p:spPr>
          <a:xfrm>
            <a:off x="282877" y="3796897"/>
            <a:ext cx="6832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accent5"/>
                </a:solidFill>
              </a:rPr>
              <a:t>S1-S2</a:t>
            </a:r>
          </a:p>
        </p:txBody>
      </p:sp>
    </p:spTree>
    <p:extLst>
      <p:ext uri="{BB962C8B-B14F-4D97-AF65-F5344CB8AC3E}">
        <p14:creationId xmlns:p14="http://schemas.microsoft.com/office/powerpoint/2010/main" val="329199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852C6-CCB6-3C44-8C09-D09FF9901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do some live coding</a:t>
            </a:r>
          </a:p>
        </p:txBody>
      </p:sp>
      <p:pic>
        <p:nvPicPr>
          <p:cNvPr id="4100" name="Picture 4" descr="Image result for live coding">
            <a:extLst>
              <a:ext uri="{FF2B5EF4-FFF2-40B4-BE49-F238E27FC236}">
                <a16:creationId xmlns:a16="http://schemas.microsoft.com/office/drawing/2014/main" id="{4B55BE29-EBCD-1247-A8C9-068738B874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43" b="14358"/>
          <a:stretch/>
        </p:blipFill>
        <p:spPr bwMode="auto">
          <a:xfrm>
            <a:off x="463540" y="1194847"/>
            <a:ext cx="8208392" cy="350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374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1F66A-C5C7-DA45-8F4A-5C91192A8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Here we 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C4F08-BBDA-9A46-8E24-445DAAA99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39"/>
            <a:ext cx="8542236" cy="3391161"/>
          </a:xfrm>
        </p:spPr>
        <p:txBody>
          <a:bodyPr>
            <a:normAutofit fontScale="77500" lnSpcReduction="20000"/>
          </a:bodyPr>
          <a:lstStyle/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temp = from(bucket: "training")</a:t>
            </a: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  |&gt; range(start: 2019-10-01T00:00:00Z, stop: 2019-10-01T00:05:00Z)</a:t>
            </a: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  |&gt; filter(</a:t>
            </a:r>
            <a:r>
              <a:rPr lang="en-GB" dirty="0" err="1">
                <a:latin typeface="Courier" pitchFamily="2" charset="0"/>
              </a:rPr>
              <a:t>fn</a:t>
            </a:r>
            <a:r>
              <a:rPr lang="en-GB" dirty="0">
                <a:latin typeface="Courier" pitchFamily="2" charset="0"/>
              </a:rPr>
              <a:t>: (r) =&gt; </a:t>
            </a:r>
            <a:r>
              <a:rPr lang="en-GB" dirty="0" err="1">
                <a:latin typeface="Courier" pitchFamily="2" charset="0"/>
              </a:rPr>
              <a:t>r._measurement</a:t>
            </a:r>
            <a:r>
              <a:rPr lang="en-GB" dirty="0">
                <a:latin typeface="Courier" pitchFamily="2" charset="0"/>
              </a:rPr>
              <a:t> == "</a:t>
            </a:r>
            <a:r>
              <a:rPr lang="en-GB" dirty="0" err="1">
                <a:latin typeface="Courier" pitchFamily="2" charset="0"/>
              </a:rPr>
              <a:t>iot</a:t>
            </a:r>
            <a:r>
              <a:rPr lang="en-GB" dirty="0">
                <a:latin typeface="Courier" pitchFamily="2" charset="0"/>
              </a:rPr>
              <a:t>-oven")</a:t>
            </a: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  |&gt; filter(</a:t>
            </a:r>
            <a:r>
              <a:rPr lang="en-GB" dirty="0" err="1">
                <a:latin typeface="Courier" pitchFamily="2" charset="0"/>
              </a:rPr>
              <a:t>fn</a:t>
            </a:r>
            <a:r>
              <a:rPr lang="en-GB" dirty="0">
                <a:latin typeface="Courier" pitchFamily="2" charset="0"/>
              </a:rPr>
              <a:t>: (r) =&gt; </a:t>
            </a:r>
            <a:r>
              <a:rPr lang="en-GB" dirty="0" err="1">
                <a:latin typeface="Courier" pitchFamily="2" charset="0"/>
              </a:rPr>
              <a:t>r._field</a:t>
            </a:r>
            <a:r>
              <a:rPr lang="en-GB" dirty="0">
                <a:latin typeface="Courier" pitchFamily="2" charset="0"/>
              </a:rPr>
              <a:t> == "temperature")</a:t>
            </a: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tempS1 = temp |&gt; filter(</a:t>
            </a:r>
            <a:r>
              <a:rPr lang="en-GB" dirty="0" err="1">
                <a:latin typeface="Courier" pitchFamily="2" charset="0"/>
              </a:rPr>
              <a:t>fn</a:t>
            </a:r>
            <a:r>
              <a:rPr lang="en-GB" dirty="0">
                <a:latin typeface="Courier" pitchFamily="2" charset="0"/>
              </a:rPr>
              <a:t>: (r) =&gt; </a:t>
            </a:r>
            <a:r>
              <a:rPr lang="en-GB" dirty="0" err="1">
                <a:latin typeface="Courier" pitchFamily="2" charset="0"/>
              </a:rPr>
              <a:t>r.sensor</a:t>
            </a:r>
            <a:r>
              <a:rPr lang="en-GB" dirty="0">
                <a:latin typeface="Courier" pitchFamily="2" charset="0"/>
              </a:rPr>
              <a:t> == "S1")</a:t>
            </a: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tempS2 = temp |&gt; filter(</a:t>
            </a:r>
            <a:r>
              <a:rPr lang="en-GB" dirty="0" err="1">
                <a:latin typeface="Courier" pitchFamily="2" charset="0"/>
              </a:rPr>
              <a:t>fn</a:t>
            </a:r>
            <a:r>
              <a:rPr lang="en-GB" dirty="0">
                <a:latin typeface="Courier" pitchFamily="2" charset="0"/>
              </a:rPr>
              <a:t>: (r) =&gt; </a:t>
            </a:r>
            <a:r>
              <a:rPr lang="en-GB" dirty="0" err="1">
                <a:latin typeface="Courier" pitchFamily="2" charset="0"/>
              </a:rPr>
              <a:t>r.sensor</a:t>
            </a:r>
            <a:r>
              <a:rPr lang="en-GB" dirty="0">
                <a:latin typeface="Courier" pitchFamily="2" charset="0"/>
              </a:rPr>
              <a:t> == "S2")</a:t>
            </a:r>
          </a:p>
          <a:p>
            <a:pPr marL="95250" indent="0">
              <a:buNone/>
            </a:pPr>
            <a:endParaRPr lang="en-GB" dirty="0">
              <a:latin typeface="Courier" pitchFamily="2" charset="0"/>
            </a:endParaRP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join = </a:t>
            </a:r>
            <a:r>
              <a:rPr lang="en-GB" b="1" dirty="0">
                <a:solidFill>
                  <a:schemeClr val="accent5"/>
                </a:solidFill>
                <a:latin typeface="Courier" pitchFamily="2" charset="0"/>
              </a:rPr>
              <a:t>join(  tables: {s1:tempS1, s2: tempS2},  on: ["_time"] ) </a:t>
            </a:r>
          </a:p>
          <a:p>
            <a:pPr marL="95250" indent="0">
              <a:buNone/>
            </a:pPr>
            <a:endParaRPr lang="en-GB" b="1" dirty="0">
              <a:solidFill>
                <a:schemeClr val="accent5"/>
              </a:solidFill>
              <a:latin typeface="Courier" pitchFamily="2" charset="0"/>
            </a:endParaRP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join |&gt; map(</a:t>
            </a:r>
            <a:r>
              <a:rPr lang="en-GB" dirty="0" err="1">
                <a:latin typeface="Courier" pitchFamily="2" charset="0"/>
              </a:rPr>
              <a:t>fn</a:t>
            </a:r>
            <a:r>
              <a:rPr lang="en-GB" dirty="0">
                <a:latin typeface="Courier" pitchFamily="2" charset="0"/>
              </a:rPr>
              <a:t>: (r) =&gt; ({ _time: </a:t>
            </a:r>
            <a:r>
              <a:rPr lang="en-GB" dirty="0" err="1">
                <a:latin typeface="Courier" pitchFamily="2" charset="0"/>
              </a:rPr>
              <a:t>r._time</a:t>
            </a:r>
            <a:r>
              <a:rPr lang="en-GB" dirty="0">
                <a:latin typeface="Courier" pitchFamily="2" charset="0"/>
              </a:rPr>
              <a:t>,</a:t>
            </a: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                          _</a:t>
            </a:r>
            <a:r>
              <a:rPr lang="en-GB" dirty="0" err="1">
                <a:latin typeface="Courier" pitchFamily="2" charset="0"/>
              </a:rPr>
              <a:t>tempDiff</a:t>
            </a:r>
            <a:r>
              <a:rPr lang="en-GB" dirty="0">
                <a:latin typeface="Courier" pitchFamily="2" charset="0"/>
              </a:rPr>
              <a:t>: r._value_s1 - r._value_s2 }))</a:t>
            </a:r>
          </a:p>
        </p:txBody>
      </p:sp>
    </p:spTree>
    <p:extLst>
      <p:ext uri="{BB962C8B-B14F-4D97-AF65-F5344CB8AC3E}">
        <p14:creationId xmlns:p14="http://schemas.microsoft.com/office/powerpoint/2010/main" val="409752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5E928-3FCF-D64B-A1E9-D575D230B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 does not work with our data … why?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8C6777-5149-3646-A929-A9D58635DE7F}"/>
              </a:ext>
            </a:extLst>
          </p:cNvPr>
          <p:cNvSpPr txBox="1"/>
          <p:nvPr/>
        </p:nvSpPr>
        <p:spPr>
          <a:xfrm>
            <a:off x="2717650" y="609601"/>
            <a:ext cx="3456395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700" dirty="0">
                <a:solidFill>
                  <a:schemeClr val="accent1"/>
                </a:solidFill>
              </a:rPr>
              <a:t>:-/</a:t>
            </a:r>
          </a:p>
        </p:txBody>
      </p:sp>
    </p:spTree>
    <p:extLst>
      <p:ext uri="{BB962C8B-B14F-4D97-AF65-F5344CB8AC3E}">
        <p14:creationId xmlns:p14="http://schemas.microsoft.com/office/powerpoint/2010/main" val="301201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972427-9A78-FD42-B50C-EC490A304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reality is always more difficult than expected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00F02D33-2F1F-AA49-957E-CE9B349817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68"/>
          <a:stretch/>
        </p:blipFill>
        <p:spPr bwMode="auto">
          <a:xfrm>
            <a:off x="463540" y="1176212"/>
            <a:ext cx="8208392" cy="353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49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972427-9A78-FD42-B50C-EC490A304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close look to the distribution of our data over time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4D3C635-82D3-4340-B930-E6A365C36221}"/>
              </a:ext>
            </a:extLst>
          </p:cNvPr>
          <p:cNvCxnSpPr/>
          <p:nvPr/>
        </p:nvCxnSpPr>
        <p:spPr>
          <a:xfrm>
            <a:off x="666572" y="2384277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4298285-2622-5547-8B10-9280A78F993D}"/>
              </a:ext>
            </a:extLst>
          </p:cNvPr>
          <p:cNvCxnSpPr/>
          <p:nvPr/>
        </p:nvCxnSpPr>
        <p:spPr>
          <a:xfrm>
            <a:off x="666572" y="3893767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77FA374-5F99-1745-9818-F3567106761A}"/>
              </a:ext>
            </a:extLst>
          </p:cNvPr>
          <p:cNvSpPr txBox="1"/>
          <p:nvPr/>
        </p:nvSpPr>
        <p:spPr>
          <a:xfrm>
            <a:off x="808158" y="2409380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00:00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B5429-1605-B04F-8B10-C810DC2F2F9C}"/>
              </a:ext>
            </a:extLst>
          </p:cNvPr>
          <p:cNvSpPr/>
          <p:nvPr/>
        </p:nvSpPr>
        <p:spPr>
          <a:xfrm>
            <a:off x="2409682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01:00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6AE21B-B818-A04D-A9C1-6E9611EFA29C}"/>
              </a:ext>
            </a:extLst>
          </p:cNvPr>
          <p:cNvSpPr/>
          <p:nvPr/>
        </p:nvSpPr>
        <p:spPr>
          <a:xfrm>
            <a:off x="4011206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02:00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EEFDD4-30F1-594A-A72A-10FF5FED9EB2}"/>
              </a:ext>
            </a:extLst>
          </p:cNvPr>
          <p:cNvSpPr/>
          <p:nvPr/>
        </p:nvSpPr>
        <p:spPr>
          <a:xfrm>
            <a:off x="5612731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03:00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EA3F8A-6361-6F4F-A2CE-FB4044A02762}"/>
              </a:ext>
            </a:extLst>
          </p:cNvPr>
          <p:cNvSpPr/>
          <p:nvPr/>
        </p:nvSpPr>
        <p:spPr>
          <a:xfrm>
            <a:off x="7214256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04:00</a:t>
            </a:r>
            <a:endParaRPr lang="en-GB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5B08D62-CB82-344C-9961-761183F18B48}"/>
              </a:ext>
            </a:extLst>
          </p:cNvPr>
          <p:cNvCxnSpPr>
            <a:cxnSpLocks/>
            <a:stCxn id="9" idx="0"/>
            <a:endCxn id="31" idx="4"/>
          </p:cNvCxnSpPr>
          <p:nvPr/>
        </p:nvCxnSpPr>
        <p:spPr>
          <a:xfrm flipV="1">
            <a:off x="1124110" y="1674976"/>
            <a:ext cx="2099" cy="73440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47D6A6F-1C08-374A-8B42-717A236731D6}"/>
              </a:ext>
            </a:extLst>
          </p:cNvPr>
          <p:cNvCxnSpPr>
            <a:cxnSpLocks/>
            <a:stCxn id="10" idx="0"/>
            <a:endCxn id="32" idx="4"/>
          </p:cNvCxnSpPr>
          <p:nvPr/>
        </p:nvCxnSpPr>
        <p:spPr>
          <a:xfrm flipH="1" flipV="1">
            <a:off x="2717540" y="1446091"/>
            <a:ext cx="8094" cy="96328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B13C95-B3FB-4A4D-BC7F-60B25ACFC325}"/>
              </a:ext>
            </a:extLst>
          </p:cNvPr>
          <p:cNvCxnSpPr>
            <a:cxnSpLocks/>
            <a:stCxn id="11" idx="0"/>
            <a:endCxn id="33" idx="4"/>
          </p:cNvCxnSpPr>
          <p:nvPr/>
        </p:nvCxnSpPr>
        <p:spPr>
          <a:xfrm flipH="1" flipV="1">
            <a:off x="4315561" y="1897697"/>
            <a:ext cx="11597" cy="51168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DA3E132-DCB6-204D-BE51-7E486FA026A1}"/>
              </a:ext>
            </a:extLst>
          </p:cNvPr>
          <p:cNvCxnSpPr>
            <a:cxnSpLocks/>
            <a:stCxn id="12" idx="0"/>
            <a:endCxn id="34" idx="4"/>
          </p:cNvCxnSpPr>
          <p:nvPr/>
        </p:nvCxnSpPr>
        <p:spPr>
          <a:xfrm flipH="1" flipV="1">
            <a:off x="5927912" y="1904816"/>
            <a:ext cx="771" cy="50456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5FBD22E-F039-ED40-A3EE-53C3238E9C3D}"/>
              </a:ext>
            </a:extLst>
          </p:cNvPr>
          <p:cNvCxnSpPr>
            <a:cxnSpLocks/>
            <a:stCxn id="13" idx="0"/>
            <a:endCxn id="35" idx="4"/>
          </p:cNvCxnSpPr>
          <p:nvPr/>
        </p:nvCxnSpPr>
        <p:spPr>
          <a:xfrm flipH="1" flipV="1">
            <a:off x="7525241" y="1807697"/>
            <a:ext cx="4967" cy="60168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62698261-6AAC-814A-8D8E-BE44106F9132}"/>
              </a:ext>
            </a:extLst>
          </p:cNvPr>
          <p:cNvSpPr/>
          <p:nvPr/>
        </p:nvSpPr>
        <p:spPr>
          <a:xfrm>
            <a:off x="1083480" y="1587955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D74B57A-0F26-5E48-93F1-4A40A45EA33C}"/>
              </a:ext>
            </a:extLst>
          </p:cNvPr>
          <p:cNvSpPr/>
          <p:nvPr/>
        </p:nvSpPr>
        <p:spPr>
          <a:xfrm>
            <a:off x="2674811" y="1359070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D09B22E-D8F3-054A-B3C8-1DDB75062A1A}"/>
              </a:ext>
            </a:extLst>
          </p:cNvPr>
          <p:cNvSpPr/>
          <p:nvPr/>
        </p:nvSpPr>
        <p:spPr>
          <a:xfrm>
            <a:off x="4272832" y="1810676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D5C6F71-78B5-4445-B540-720CC2319855}"/>
              </a:ext>
            </a:extLst>
          </p:cNvPr>
          <p:cNvSpPr/>
          <p:nvPr/>
        </p:nvSpPr>
        <p:spPr>
          <a:xfrm>
            <a:off x="5885183" y="1817795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16608D0-E74A-E64D-8419-51C5A910FB4C}"/>
              </a:ext>
            </a:extLst>
          </p:cNvPr>
          <p:cNvSpPr/>
          <p:nvPr/>
        </p:nvSpPr>
        <p:spPr>
          <a:xfrm>
            <a:off x="7482512" y="1720676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AE4988-5506-CE47-9C24-3A28BBFC9F33}"/>
              </a:ext>
            </a:extLst>
          </p:cNvPr>
          <p:cNvSpPr txBox="1"/>
          <p:nvPr/>
        </p:nvSpPr>
        <p:spPr>
          <a:xfrm>
            <a:off x="1142889" y="147566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290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9195F0-64F0-DD4C-87D3-6CD3D032CF12}"/>
              </a:ext>
            </a:extLst>
          </p:cNvPr>
          <p:cNvSpPr txBox="1"/>
          <p:nvPr/>
        </p:nvSpPr>
        <p:spPr>
          <a:xfrm>
            <a:off x="2739841" y="1248691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305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D28C0CD-1E4B-7741-851A-6F3BD76256CB}"/>
              </a:ext>
            </a:extLst>
          </p:cNvPr>
          <p:cNvSpPr txBox="1"/>
          <p:nvPr/>
        </p:nvSpPr>
        <p:spPr>
          <a:xfrm>
            <a:off x="5954848" y="169964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9AED333-F67C-644A-A996-C6AF9E415290}"/>
              </a:ext>
            </a:extLst>
          </p:cNvPr>
          <p:cNvSpPr txBox="1"/>
          <p:nvPr/>
        </p:nvSpPr>
        <p:spPr>
          <a:xfrm>
            <a:off x="4372103" y="170029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DDF85F0-B086-A94C-9AAD-4A02A201888E}"/>
              </a:ext>
            </a:extLst>
          </p:cNvPr>
          <p:cNvSpPr txBox="1"/>
          <p:nvPr/>
        </p:nvSpPr>
        <p:spPr>
          <a:xfrm>
            <a:off x="7582991" y="148790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A8D5BF4-E470-1E49-B462-5DC19C25999E}"/>
              </a:ext>
            </a:extLst>
          </p:cNvPr>
          <p:cNvSpPr txBox="1"/>
          <p:nvPr/>
        </p:nvSpPr>
        <p:spPr>
          <a:xfrm>
            <a:off x="1261909" y="3929554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00:15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67FD3F2-DF50-1D49-8325-2054640742D2}"/>
              </a:ext>
            </a:extLst>
          </p:cNvPr>
          <p:cNvSpPr/>
          <p:nvPr/>
        </p:nvSpPr>
        <p:spPr>
          <a:xfrm>
            <a:off x="2863433" y="3929554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01:15</a:t>
            </a:r>
            <a:endParaRPr lang="en-GB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4E879AE-9F90-C048-B1EE-1656D02DA3C6}"/>
              </a:ext>
            </a:extLst>
          </p:cNvPr>
          <p:cNvSpPr/>
          <p:nvPr/>
        </p:nvSpPr>
        <p:spPr>
          <a:xfrm>
            <a:off x="4464957" y="3929554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02:15</a:t>
            </a:r>
            <a:endParaRPr lang="en-GB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68C8379-3A8F-7446-8088-237392A66D29}"/>
              </a:ext>
            </a:extLst>
          </p:cNvPr>
          <p:cNvSpPr/>
          <p:nvPr/>
        </p:nvSpPr>
        <p:spPr>
          <a:xfrm>
            <a:off x="6066482" y="3929554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03:15</a:t>
            </a:r>
            <a:endParaRPr lang="en-GB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9A069AE-254C-B940-A576-F6FF3E18D41F}"/>
              </a:ext>
            </a:extLst>
          </p:cNvPr>
          <p:cNvSpPr/>
          <p:nvPr/>
        </p:nvSpPr>
        <p:spPr>
          <a:xfrm>
            <a:off x="7668007" y="3929554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04:15</a:t>
            </a:r>
            <a:endParaRPr lang="en-GB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9EF42C2-279C-C34F-9071-2E4B3C6295E3}"/>
              </a:ext>
            </a:extLst>
          </p:cNvPr>
          <p:cNvCxnSpPr>
            <a:cxnSpLocks/>
            <a:stCxn id="52" idx="0"/>
            <a:endCxn id="62" idx="4"/>
          </p:cNvCxnSpPr>
          <p:nvPr/>
        </p:nvCxnSpPr>
        <p:spPr>
          <a:xfrm flipV="1">
            <a:off x="1577861" y="3258947"/>
            <a:ext cx="2099" cy="670607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6795161-923B-D046-B02E-58928A12B6C6}"/>
              </a:ext>
            </a:extLst>
          </p:cNvPr>
          <p:cNvCxnSpPr>
            <a:cxnSpLocks/>
            <a:stCxn id="53" idx="0"/>
            <a:endCxn id="63" idx="4"/>
          </p:cNvCxnSpPr>
          <p:nvPr/>
        </p:nvCxnSpPr>
        <p:spPr>
          <a:xfrm flipH="1" flipV="1">
            <a:off x="3171291" y="2966265"/>
            <a:ext cx="8094" cy="96328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9849719-FA42-164E-B72F-49C28322C26D}"/>
              </a:ext>
            </a:extLst>
          </p:cNvPr>
          <p:cNvCxnSpPr>
            <a:cxnSpLocks/>
            <a:stCxn id="54" idx="0"/>
            <a:endCxn id="64" idx="4"/>
          </p:cNvCxnSpPr>
          <p:nvPr/>
        </p:nvCxnSpPr>
        <p:spPr>
          <a:xfrm flipH="1" flipV="1">
            <a:off x="4769312" y="3173320"/>
            <a:ext cx="11597" cy="75623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F8AA46D-3888-744C-8D44-F5F68A6A0D70}"/>
              </a:ext>
            </a:extLst>
          </p:cNvPr>
          <p:cNvCxnSpPr>
            <a:cxnSpLocks/>
            <a:stCxn id="55" idx="0"/>
            <a:endCxn id="65" idx="4"/>
          </p:cNvCxnSpPr>
          <p:nvPr/>
        </p:nvCxnSpPr>
        <p:spPr>
          <a:xfrm flipH="1" flipV="1">
            <a:off x="6381663" y="3563219"/>
            <a:ext cx="771" cy="36633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6CFE636-EE2E-9147-BA68-15373F2FC881}"/>
              </a:ext>
            </a:extLst>
          </p:cNvPr>
          <p:cNvCxnSpPr>
            <a:cxnSpLocks/>
            <a:stCxn id="56" idx="0"/>
            <a:endCxn id="66" idx="4"/>
          </p:cNvCxnSpPr>
          <p:nvPr/>
        </p:nvCxnSpPr>
        <p:spPr>
          <a:xfrm flipH="1" flipV="1">
            <a:off x="7978992" y="3359770"/>
            <a:ext cx="4967" cy="56978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1BF1B16C-2955-5E49-81D1-3DF013B17674}"/>
              </a:ext>
            </a:extLst>
          </p:cNvPr>
          <p:cNvSpPr/>
          <p:nvPr/>
        </p:nvSpPr>
        <p:spPr>
          <a:xfrm>
            <a:off x="1537231" y="3171926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483E4B2-8821-D948-998A-FA15C422FC23}"/>
              </a:ext>
            </a:extLst>
          </p:cNvPr>
          <p:cNvSpPr/>
          <p:nvPr/>
        </p:nvSpPr>
        <p:spPr>
          <a:xfrm>
            <a:off x="3128562" y="2879244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3D8C2EA-E49C-A84B-9099-CDFEA5763A60}"/>
              </a:ext>
            </a:extLst>
          </p:cNvPr>
          <p:cNvSpPr/>
          <p:nvPr/>
        </p:nvSpPr>
        <p:spPr>
          <a:xfrm>
            <a:off x="4726583" y="3086299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BC2EF9D-0D51-6E4F-8B77-46D4C67BE266}"/>
              </a:ext>
            </a:extLst>
          </p:cNvPr>
          <p:cNvSpPr/>
          <p:nvPr/>
        </p:nvSpPr>
        <p:spPr>
          <a:xfrm>
            <a:off x="6338934" y="3476198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541B5EF6-D987-EC44-B452-1EBF928631E5}"/>
              </a:ext>
            </a:extLst>
          </p:cNvPr>
          <p:cNvSpPr/>
          <p:nvPr/>
        </p:nvSpPr>
        <p:spPr>
          <a:xfrm>
            <a:off x="7936263" y="3272749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4F961E-E487-8E4C-9D5D-9124DF90795D}"/>
              </a:ext>
            </a:extLst>
          </p:cNvPr>
          <p:cNvSpPr txBox="1"/>
          <p:nvPr/>
        </p:nvSpPr>
        <p:spPr>
          <a:xfrm>
            <a:off x="1596640" y="2995838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105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A3E28AC-FD5C-264E-A044-6EA72D877F43}"/>
              </a:ext>
            </a:extLst>
          </p:cNvPr>
          <p:cNvSpPr txBox="1"/>
          <p:nvPr/>
        </p:nvSpPr>
        <p:spPr>
          <a:xfrm>
            <a:off x="3193592" y="2768865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120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8256A95-D8A0-BA4B-9D6E-B743D7A45267}"/>
              </a:ext>
            </a:extLst>
          </p:cNvPr>
          <p:cNvSpPr txBox="1"/>
          <p:nvPr/>
        </p:nvSpPr>
        <p:spPr>
          <a:xfrm>
            <a:off x="6408875" y="3367663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95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9A72E5C-69B7-1F42-A337-00581FD7E9BA}"/>
              </a:ext>
            </a:extLst>
          </p:cNvPr>
          <p:cNvSpPr txBox="1"/>
          <p:nvPr/>
        </p:nvSpPr>
        <p:spPr>
          <a:xfrm>
            <a:off x="4825380" y="2988543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67AC262-DBD8-6447-8E75-95ED8F8D02B1}"/>
              </a:ext>
            </a:extLst>
          </p:cNvPr>
          <p:cNvSpPr txBox="1"/>
          <p:nvPr/>
        </p:nvSpPr>
        <p:spPr>
          <a:xfrm>
            <a:off x="8033185" y="316780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100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B7DFA30-7782-004F-AB39-4D4308223071}"/>
              </a:ext>
            </a:extLst>
          </p:cNvPr>
          <p:cNvSpPr/>
          <p:nvPr/>
        </p:nvSpPr>
        <p:spPr>
          <a:xfrm>
            <a:off x="282877" y="1660330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S1</a:t>
            </a:r>
            <a:endParaRPr lang="en-GB" b="1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3A0963F-10BF-B143-B971-90A98679718B}"/>
              </a:ext>
            </a:extLst>
          </p:cNvPr>
          <p:cNvSpPr/>
          <p:nvPr/>
        </p:nvSpPr>
        <p:spPr>
          <a:xfrm>
            <a:off x="331141" y="3173275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S2</a:t>
            </a:r>
            <a:endParaRPr lang="en-GB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8FF459D-A138-EC4A-AAB0-B5F0685EE066}"/>
              </a:ext>
            </a:extLst>
          </p:cNvPr>
          <p:cNvSpPr txBox="1"/>
          <p:nvPr/>
        </p:nvSpPr>
        <p:spPr>
          <a:xfrm>
            <a:off x="1996385" y="4349930"/>
            <a:ext cx="5352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NOTE: S1 metrics are not synchronized with S2 ones</a:t>
            </a:r>
          </a:p>
        </p:txBody>
      </p:sp>
    </p:spTree>
    <p:extLst>
      <p:ext uri="{BB962C8B-B14F-4D97-AF65-F5344CB8AC3E}">
        <p14:creationId xmlns:p14="http://schemas.microsoft.com/office/powerpoint/2010/main" val="401407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6"/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US" noProof="0" dirty="0"/>
              <a:t>Custom Functions</a:t>
            </a:r>
            <a:endParaRPr lang="en-US" noProof="0" dirty="0">
              <a:sym typeface="Helvetica Neue Light"/>
            </a:endParaRPr>
          </a:p>
        </p:txBody>
      </p:sp>
      <p:sp>
        <p:nvSpPr>
          <p:cNvPr id="284" name="Google Shape;284;p2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/>
              <a:t>Exploring flux</a:t>
            </a:r>
          </a:p>
        </p:txBody>
      </p:sp>
    </p:spTree>
    <p:extLst>
      <p:ext uri="{BB962C8B-B14F-4D97-AF65-F5344CB8AC3E}">
        <p14:creationId xmlns:p14="http://schemas.microsoft.com/office/powerpoint/2010/main" val="60339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311D4-386F-7D44-BA72-D84AD5044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discuss about alternatives and code them in flux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DE1992-9CD9-C54E-AE16-AF72FC51C8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Join on time approximating</a:t>
            </a:r>
          </a:p>
          <a:p>
            <a:pPr lvl="1"/>
            <a:r>
              <a:rPr lang="en-GB" dirty="0"/>
              <a:t>assuming a fixed delta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 err="1">
                <a:latin typeface="Courier" pitchFamily="2" charset="0"/>
              </a:rPr>
              <a:t>timeShift</a:t>
            </a:r>
            <a:r>
              <a:rPr lang="en-GB" dirty="0">
                <a:latin typeface="Courier" pitchFamily="2" charset="0"/>
              </a:rPr>
              <a:t>()</a:t>
            </a:r>
          </a:p>
          <a:p>
            <a:pPr lvl="1"/>
            <a:r>
              <a:rPr lang="en-GB" dirty="0"/>
              <a:t>assuming a maximum error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 err="1">
                <a:latin typeface="Courier" pitchFamily="2" charset="0"/>
              </a:rPr>
              <a:t>trucateTimeColumn</a:t>
            </a:r>
            <a:r>
              <a:rPr lang="en-GB" dirty="0">
                <a:latin typeface="Courier" pitchFamily="2" charset="0"/>
              </a:rPr>
              <a:t>()</a:t>
            </a:r>
          </a:p>
          <a:p>
            <a:pPr lvl="1"/>
            <a:r>
              <a:rPr lang="en-GB" dirty="0"/>
              <a:t>minimizing assumptions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 err="1">
                <a:latin typeface="Courier" pitchFamily="2" charset="0"/>
                <a:sym typeface="Wingdings" pitchFamily="2" charset="2"/>
              </a:rPr>
              <a:t>aggregateW</a:t>
            </a:r>
            <a:r>
              <a:rPr lang="en-GB" dirty="0" err="1">
                <a:latin typeface="Courier" pitchFamily="2" charset="0"/>
              </a:rPr>
              <a:t>indow</a:t>
            </a:r>
            <a:r>
              <a:rPr lang="en-GB" dirty="0">
                <a:latin typeface="Courier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5147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5A27-033A-384F-9BDE-6A4A12315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Let’s get </a:t>
            </a:r>
            <a:r>
              <a:rPr lang="en-US" noProof="0" dirty="0">
                <a:solidFill>
                  <a:srgbClr val="FFC000"/>
                </a:solidFill>
              </a:rPr>
              <a:t>more</a:t>
            </a:r>
            <a:r>
              <a:rPr lang="en-US" noProof="0" dirty="0"/>
              <a:t> dirty!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1D014-A64C-8746-A273-0920CCCF35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B5FDDBE-CBEA-FC40-9517-F1A768E30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4339"/>
            <a:ext cx="9144000" cy="360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077BDF-53F1-0B4C-89EC-7DC6FB693591}"/>
              </a:ext>
            </a:extLst>
          </p:cNvPr>
          <p:cNvSpPr/>
          <p:nvPr/>
        </p:nvSpPr>
        <p:spPr>
          <a:xfrm>
            <a:off x="8102009" y="3830507"/>
            <a:ext cx="914400" cy="914400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accent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43997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2E70303-91D2-4848-B31B-0C47A6D3F54C}"/>
              </a:ext>
            </a:extLst>
          </p:cNvPr>
          <p:cNvSpPr/>
          <p:nvPr/>
        </p:nvSpPr>
        <p:spPr>
          <a:xfrm>
            <a:off x="8533807" y="2100670"/>
            <a:ext cx="301838" cy="265168"/>
          </a:xfrm>
          <a:prstGeom prst="ellipse">
            <a:avLst/>
          </a:prstGeom>
          <a:solidFill>
            <a:srgbClr val="C09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4512EE-5DCD-8441-845E-11272C6A398A}"/>
              </a:ext>
            </a:extLst>
          </p:cNvPr>
          <p:cNvSpPr/>
          <p:nvPr/>
        </p:nvSpPr>
        <p:spPr>
          <a:xfrm>
            <a:off x="6947428" y="2397443"/>
            <a:ext cx="489099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39FB5CEA-F11E-314F-97A2-E016CB111AFE}"/>
              </a:ext>
            </a:extLst>
          </p:cNvPr>
          <p:cNvSpPr/>
          <p:nvPr/>
        </p:nvSpPr>
        <p:spPr>
          <a:xfrm>
            <a:off x="6828041" y="2190302"/>
            <a:ext cx="306648" cy="720541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E49BBA-B583-E44F-9ABB-321B834E6A71}"/>
              </a:ext>
            </a:extLst>
          </p:cNvPr>
          <p:cNvSpPr/>
          <p:nvPr/>
        </p:nvSpPr>
        <p:spPr>
          <a:xfrm>
            <a:off x="5571463" y="2748318"/>
            <a:ext cx="418798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8401CD9-C914-EB40-987F-6E52BDC94D04}"/>
              </a:ext>
            </a:extLst>
          </p:cNvPr>
          <p:cNvSpPr/>
          <p:nvPr/>
        </p:nvSpPr>
        <p:spPr>
          <a:xfrm>
            <a:off x="5422607" y="2573076"/>
            <a:ext cx="223284" cy="616689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318F22-AFD7-E546-AB8D-655862F2328D}"/>
              </a:ext>
            </a:extLst>
          </p:cNvPr>
          <p:cNvSpPr/>
          <p:nvPr/>
        </p:nvSpPr>
        <p:spPr>
          <a:xfrm>
            <a:off x="3391786" y="3583174"/>
            <a:ext cx="489099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AD093A-17E5-234A-8BE8-CA4FDB90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Continuous Linear Pizza Oven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347BF86-129F-7945-B6A3-FD58AC5FE367}"/>
              </a:ext>
            </a:extLst>
          </p:cNvPr>
          <p:cNvSpPr/>
          <p:nvPr/>
        </p:nvSpPr>
        <p:spPr>
          <a:xfrm>
            <a:off x="7196104" y="2550572"/>
            <a:ext cx="138224" cy="116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2B7568-410E-DC44-AAEE-25E57DDF3E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US" sz="1800" b="1" noProof="0" dirty="0"/>
              <a:t>Learning goals</a:t>
            </a:r>
            <a:r>
              <a:rPr lang="en-US" sz="1800" noProof="0" dirty="0"/>
              <a:t>:</a:t>
            </a:r>
          </a:p>
          <a:p>
            <a:r>
              <a:rPr lang="en-US" sz="1800" noProof="0" dirty="0"/>
              <a:t>Join data</a:t>
            </a:r>
          </a:p>
          <a:p>
            <a:pPr marL="95250" indent="0">
              <a:buNone/>
            </a:pPr>
            <a:endParaRPr lang="en-US" sz="1800" noProof="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CBBE649-9821-8E49-BD63-6812F3D8F79E}"/>
              </a:ext>
            </a:extLst>
          </p:cNvPr>
          <p:cNvSpPr/>
          <p:nvPr/>
        </p:nvSpPr>
        <p:spPr>
          <a:xfrm>
            <a:off x="7178092" y="2429723"/>
            <a:ext cx="138224" cy="116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0FC9285-2F25-7F4E-9977-DF7A14351690}"/>
              </a:ext>
            </a:extLst>
          </p:cNvPr>
          <p:cNvSpPr/>
          <p:nvPr/>
        </p:nvSpPr>
        <p:spPr>
          <a:xfrm>
            <a:off x="7113239" y="2564189"/>
            <a:ext cx="65251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F7C21-23A0-F045-A5AE-197EC928307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6200000">
            <a:off x="3377442" y="-1005725"/>
            <a:ext cx="4800339" cy="70055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28895A-D403-0048-A7BA-613FC989C6F7}"/>
              </a:ext>
            </a:extLst>
          </p:cNvPr>
          <p:cNvSpPr/>
          <p:nvPr/>
        </p:nvSpPr>
        <p:spPr>
          <a:xfrm>
            <a:off x="4441978" y="2594676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s1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89F609-A231-3046-85B8-938F556577BA}"/>
              </a:ext>
            </a:extLst>
          </p:cNvPr>
          <p:cNvSpPr/>
          <p:nvPr/>
        </p:nvSpPr>
        <p:spPr>
          <a:xfrm>
            <a:off x="6199894" y="2127707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s2</a:t>
            </a:r>
            <a:endParaRPr lang="en-US" sz="1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077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2FDD1-0C2D-FE4E-8BEE-0408BA2B7C7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64CD9-CBA9-9747-831F-ACDC9CABA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40"/>
            <a:ext cx="8208348" cy="2337060"/>
          </a:xfrm>
        </p:spPr>
        <p:txBody>
          <a:bodyPr/>
          <a:lstStyle/>
          <a:p>
            <a:r>
              <a:rPr lang="en-GB"/>
              <a:t>Extract </a:t>
            </a:r>
            <a:r>
              <a:rPr lang="en-GB" dirty="0"/>
              <a:t>the difference between the humidity levels of the base cooking area and the mozzarella melting area. Find if the differences are lower than 20% and greater than 30%</a:t>
            </a:r>
          </a:p>
        </p:txBody>
      </p:sp>
    </p:spTree>
    <p:extLst>
      <p:ext uri="{BB962C8B-B14F-4D97-AF65-F5344CB8AC3E}">
        <p14:creationId xmlns:p14="http://schemas.microsoft.com/office/powerpoint/2010/main" val="154951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2FDD1-0C2D-FE4E-8BEE-0408BA2B7C7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Take home message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64CD9-CBA9-9747-831F-ACDC9CABA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39"/>
            <a:ext cx="8208348" cy="2828127"/>
          </a:xfrm>
        </p:spPr>
        <p:txBody>
          <a:bodyPr/>
          <a:lstStyle/>
          <a:p>
            <a:r>
              <a:rPr lang="en-GB" dirty="0"/>
              <a:t>Data From different time series can be joined on time</a:t>
            </a:r>
          </a:p>
          <a:p>
            <a:r>
              <a:rPr lang="en-GB" dirty="0"/>
              <a:t>In few cases, you can use the exact join</a:t>
            </a:r>
          </a:p>
          <a:p>
            <a:r>
              <a:rPr lang="en-GB" dirty="0"/>
              <a:t>In general, you need to manipulate data before joining them</a:t>
            </a:r>
          </a:p>
          <a:p>
            <a:pPr lvl="1"/>
            <a:r>
              <a:rPr lang="en-GB" dirty="0"/>
              <a:t>Time shift data</a:t>
            </a:r>
          </a:p>
          <a:p>
            <a:pPr lvl="1"/>
            <a:r>
              <a:rPr lang="en-GB" dirty="0"/>
              <a:t>Truncate time column</a:t>
            </a:r>
          </a:p>
          <a:p>
            <a:pPr lvl="1"/>
            <a:r>
              <a:rPr lang="en-GB" dirty="0"/>
              <a:t>Aggregate over (synchronized) windows</a:t>
            </a:r>
          </a:p>
          <a:p>
            <a:pPr marL="5715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366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8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Recall: What Is Flux?</a:t>
            </a:r>
          </a:p>
        </p:txBody>
      </p:sp>
      <p:sp>
        <p:nvSpPr>
          <p:cNvPr id="789" name="Google Shape;789;p89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Flux is a functional data scripting and query language</a:t>
            </a:r>
          </a:p>
          <a:p>
            <a:r>
              <a:rPr lang="en-US" noProof="0" dirty="0"/>
              <a:t>Written to be:</a:t>
            </a:r>
          </a:p>
          <a:p>
            <a:pPr lvl="1"/>
            <a:r>
              <a:rPr lang="en-US" noProof="0" dirty="0"/>
              <a:t>Useable: easy to learn</a:t>
            </a:r>
          </a:p>
          <a:p>
            <a:pPr lvl="1"/>
            <a:r>
              <a:rPr lang="en-US" noProof="0" dirty="0"/>
              <a:t>Readable: developers read more code than we write</a:t>
            </a:r>
          </a:p>
          <a:p>
            <a:pPr lvl="1"/>
            <a:r>
              <a:rPr lang="en-US" b="1" noProof="0" dirty="0">
                <a:solidFill>
                  <a:schemeClr val="accent5"/>
                </a:solidFill>
              </a:rPr>
              <a:t>Composable: developers can build onto the language</a:t>
            </a:r>
          </a:p>
          <a:p>
            <a:pPr lvl="1"/>
            <a:r>
              <a:rPr lang="en-US" noProof="0" dirty="0"/>
              <a:t>Testable: queries are code</a:t>
            </a:r>
          </a:p>
          <a:p>
            <a:pPr lvl="1"/>
            <a:r>
              <a:rPr lang="en-US" noProof="0" dirty="0"/>
              <a:t>Contributable: open source contributions matter</a:t>
            </a:r>
          </a:p>
          <a:p>
            <a:pPr lvl="1"/>
            <a:r>
              <a:rPr lang="en-US" noProof="0" dirty="0"/>
              <a:t>Shareable: developers read more code than we write</a:t>
            </a:r>
          </a:p>
        </p:txBody>
      </p:sp>
    </p:spTree>
    <p:extLst>
      <p:ext uri="{BB962C8B-B14F-4D97-AF65-F5344CB8AC3E}">
        <p14:creationId xmlns:p14="http://schemas.microsoft.com/office/powerpoint/2010/main" val="262971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82156-E694-254C-851B-AEF96429F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Applying functions to each raw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65C360-6A23-A542-849B-017B28C21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The </a:t>
            </a:r>
            <a:r>
              <a:rPr lang="it-IT" dirty="0" err="1">
                <a:solidFill>
                  <a:schemeClr val="accent5"/>
                </a:solidFill>
              </a:rPr>
              <a:t>map</a:t>
            </a:r>
            <a:r>
              <a:rPr lang="it-IT" dirty="0">
                <a:solidFill>
                  <a:schemeClr val="accent5"/>
                </a:solidFill>
              </a:rPr>
              <a:t>()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applies</a:t>
            </a:r>
            <a:r>
              <a:rPr lang="it-IT" dirty="0"/>
              <a:t> a </a:t>
            </a:r>
            <a:r>
              <a:rPr lang="it-IT" dirty="0" err="1"/>
              <a:t>function</a:t>
            </a:r>
            <a:r>
              <a:rPr lang="it-IT" dirty="0"/>
              <a:t> to </a:t>
            </a:r>
            <a:r>
              <a:rPr lang="it-IT" dirty="0" err="1"/>
              <a:t>each</a:t>
            </a:r>
            <a:r>
              <a:rPr lang="it-IT" dirty="0"/>
              <a:t> record in the input </a:t>
            </a:r>
            <a:r>
              <a:rPr lang="it-IT" dirty="0" err="1"/>
              <a:t>tables</a:t>
            </a:r>
            <a:r>
              <a:rPr lang="it-IT" dirty="0"/>
              <a:t>. The </a:t>
            </a:r>
            <a:r>
              <a:rPr lang="it-IT" dirty="0" err="1"/>
              <a:t>modified</a:t>
            </a:r>
            <a:r>
              <a:rPr lang="it-IT" dirty="0"/>
              <a:t> </a:t>
            </a:r>
            <a:r>
              <a:rPr lang="it-IT" dirty="0" err="1"/>
              <a:t>records</a:t>
            </a:r>
            <a:r>
              <a:rPr lang="it-IT" dirty="0"/>
              <a:t> are </a:t>
            </a:r>
            <a:r>
              <a:rPr lang="it-IT" dirty="0" err="1"/>
              <a:t>assigned</a:t>
            </a:r>
            <a:r>
              <a:rPr lang="it-IT" dirty="0"/>
              <a:t> to new </a:t>
            </a:r>
            <a:r>
              <a:rPr lang="it-IT" dirty="0" err="1"/>
              <a:t>tables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he </a:t>
            </a:r>
            <a:r>
              <a:rPr lang="it-IT" dirty="0" err="1"/>
              <a:t>group</a:t>
            </a:r>
            <a:r>
              <a:rPr lang="it-IT" dirty="0"/>
              <a:t> </a:t>
            </a:r>
            <a:r>
              <a:rPr lang="it-IT" dirty="0" err="1"/>
              <a:t>key</a:t>
            </a:r>
            <a:r>
              <a:rPr lang="it-IT" dirty="0"/>
              <a:t> of the input </a:t>
            </a:r>
            <a:r>
              <a:rPr lang="it-IT" dirty="0" err="1"/>
              <a:t>table</a:t>
            </a:r>
            <a:r>
              <a:rPr lang="it-IT" dirty="0"/>
              <a:t>.</a:t>
            </a:r>
          </a:p>
          <a:p>
            <a:r>
              <a:rPr lang="it-IT" dirty="0" err="1"/>
              <a:t>Example</a:t>
            </a:r>
            <a:endParaRPr lang="it-IT" dirty="0"/>
          </a:p>
          <a:p>
            <a:pPr marL="457200" lvl="1" indent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ts val="1500"/>
              <a:buNone/>
            </a:pPr>
            <a:r>
              <a:rPr lang="it-IT" sz="16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from(</a:t>
            </a:r>
            <a:r>
              <a:rPr lang="it-IT" sz="16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bucket</a:t>
            </a:r>
            <a:r>
              <a:rPr lang="it-IT" sz="16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:"</a:t>
            </a:r>
            <a:r>
              <a:rPr lang="it-IT" sz="16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foo</a:t>
            </a:r>
            <a:r>
              <a:rPr lang="it-IT" sz="16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")</a:t>
            </a:r>
            <a:endParaRPr lang="it-IT" sz="1600" dirty="0">
              <a:solidFill>
                <a:schemeClr val="bg1"/>
              </a:solidFill>
            </a:endParaRPr>
          </a:p>
          <a:p>
            <a:pPr marL="457200" lvl="1" indent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ts val="1500"/>
              <a:buNone/>
            </a:pPr>
            <a:r>
              <a:rPr lang="it-IT" sz="16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	|&gt; </a:t>
            </a:r>
            <a:r>
              <a:rPr lang="it-IT" sz="16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range</a:t>
            </a:r>
            <a:r>
              <a:rPr lang="it-IT" sz="16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(start: -1h)</a:t>
            </a:r>
            <a:endParaRPr lang="it-IT" sz="1600" dirty="0">
              <a:solidFill>
                <a:schemeClr val="bg1"/>
              </a:solidFill>
            </a:endParaRPr>
          </a:p>
          <a:p>
            <a:pPr marL="457200" lvl="1" indent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ts val="1500"/>
              <a:buNone/>
            </a:pPr>
            <a:r>
              <a:rPr lang="it-IT" sz="16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	|&gt; </a:t>
            </a:r>
            <a:r>
              <a:rPr lang="it-IT" sz="16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filter</a:t>
            </a:r>
            <a:r>
              <a:rPr lang="it-IT" sz="16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it-IT" sz="16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fn</a:t>
            </a:r>
            <a:r>
              <a:rPr lang="it-IT" sz="16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: (</a:t>
            </a:r>
            <a:r>
              <a:rPr lang="it-IT" sz="16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sz="16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) =&gt; </a:t>
            </a:r>
            <a:r>
              <a:rPr lang="it-IT" sz="16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sz="16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sz="16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measurement</a:t>
            </a:r>
            <a:r>
              <a:rPr lang="it-IT" sz="16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 == "</a:t>
            </a:r>
            <a:r>
              <a:rPr lang="it-IT" sz="16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samples</a:t>
            </a:r>
            <a:r>
              <a:rPr lang="it-IT" sz="16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")</a:t>
            </a:r>
            <a:endParaRPr lang="it-IT" sz="1600" dirty="0">
              <a:solidFill>
                <a:schemeClr val="bg1"/>
              </a:solidFill>
            </a:endParaRPr>
          </a:p>
          <a:p>
            <a:pPr marL="457200" lvl="1" indent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ts val="1500"/>
              <a:buNone/>
            </a:pPr>
            <a:r>
              <a:rPr lang="it-IT" sz="16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	|&gt; </a:t>
            </a:r>
            <a:r>
              <a:rPr lang="it-IT" sz="1600" b="1" dirty="0" err="1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map</a:t>
            </a:r>
            <a:r>
              <a:rPr lang="it-IT" sz="1600" b="1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it-IT" sz="1600" b="1" dirty="0" err="1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fn</a:t>
            </a:r>
            <a:r>
              <a:rPr lang="it-IT" sz="1600" b="1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: (</a:t>
            </a:r>
            <a:r>
              <a:rPr lang="it-IT" sz="1600" b="1" dirty="0" err="1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sz="1600" b="1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) =&gt; ({ _</a:t>
            </a:r>
            <a:r>
              <a:rPr lang="it-IT" sz="1600" b="1" dirty="0" err="1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value</a:t>
            </a:r>
            <a:r>
              <a:rPr lang="it-IT" sz="1600" b="1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: </a:t>
            </a:r>
            <a:r>
              <a:rPr lang="it-IT" sz="1600" b="1" dirty="0" err="1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sz="1600" b="1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sz="1600" b="1" dirty="0" err="1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value</a:t>
            </a:r>
            <a:r>
              <a:rPr lang="it-IT" sz="1600" b="1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 * </a:t>
            </a:r>
            <a:r>
              <a:rPr lang="it-IT" sz="1600" b="1" dirty="0" err="1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sz="1600" b="1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sz="1600" b="1" dirty="0" err="1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value</a:t>
            </a:r>
            <a:r>
              <a:rPr lang="it-IT" sz="1600" b="1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 })) </a:t>
            </a:r>
          </a:p>
          <a:p>
            <a:pPr marL="457200" lvl="1" indent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ts val="1500"/>
              <a:buNone/>
            </a:pPr>
            <a:r>
              <a:rPr lang="it-IT" sz="16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	|&gt; </a:t>
            </a:r>
            <a:r>
              <a:rPr lang="it-IT" sz="16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filter</a:t>
            </a:r>
            <a:r>
              <a:rPr lang="it-IT" sz="16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it-IT" sz="16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fn</a:t>
            </a:r>
            <a:r>
              <a:rPr lang="it-IT" sz="16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: (</a:t>
            </a:r>
            <a:r>
              <a:rPr lang="it-IT" sz="16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sz="16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) =&gt; </a:t>
            </a:r>
            <a:r>
              <a:rPr lang="it-IT" sz="16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sz="16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sz="16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value</a:t>
            </a:r>
            <a:r>
              <a:rPr lang="it-IT" sz="16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 &gt; 23.2)</a:t>
            </a:r>
            <a:endParaRPr lang="en-GB" sz="1600" dirty="0"/>
          </a:p>
          <a:p>
            <a:endParaRPr lang="it-IT" dirty="0">
              <a:sym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69171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356011-B8B3-5242-AFEB-66955427F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and using a costume function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62D83A-9ED2-2D4E-BDAA-DCB4D75DEB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Syntax</a:t>
            </a:r>
          </a:p>
          <a:p>
            <a:pPr marL="571500" lvl="1" indent="0">
              <a:buNone/>
            </a:pPr>
            <a:r>
              <a:rPr lang="en-GB" dirty="0"/>
              <a:t>&lt;&lt;function name&gt;&gt; </a:t>
            </a:r>
            <a:r>
              <a:rPr lang="en-GB" b="1" dirty="0">
                <a:solidFill>
                  <a:srgbClr val="FFC000"/>
                </a:solidFill>
                <a:latin typeface="Courier" pitchFamily="2" charset="0"/>
              </a:rPr>
              <a:t>=</a:t>
            </a:r>
            <a:r>
              <a:rPr lang="en-GB" dirty="0">
                <a:latin typeface="Courier" pitchFamily="2" charset="0"/>
              </a:rPr>
              <a:t> </a:t>
            </a:r>
            <a:r>
              <a:rPr lang="en-GB" b="1" dirty="0">
                <a:solidFill>
                  <a:srgbClr val="FFC000"/>
                </a:solidFill>
                <a:latin typeface="Courier" pitchFamily="2" charset="0"/>
              </a:rPr>
              <a:t>(</a:t>
            </a:r>
            <a:r>
              <a:rPr lang="en-GB" dirty="0"/>
              <a:t>&lt;&lt;variable&gt;&gt;*</a:t>
            </a:r>
            <a:r>
              <a:rPr lang="en-GB" b="1" dirty="0">
                <a:solidFill>
                  <a:srgbClr val="FFC000"/>
                </a:solidFill>
                <a:latin typeface="Courier" pitchFamily="2" charset="0"/>
              </a:rPr>
              <a:t>) =&gt;</a:t>
            </a:r>
            <a:r>
              <a:rPr lang="en-GB" dirty="0"/>
              <a:t> &lt;&lt;implementation&gt;&gt;</a:t>
            </a:r>
          </a:p>
          <a:p>
            <a:r>
              <a:rPr lang="en-GB" dirty="0"/>
              <a:t>Example</a:t>
            </a:r>
          </a:p>
          <a:p>
            <a:pPr marL="571500" lvl="1" indent="0">
              <a:buNone/>
            </a:pPr>
            <a:r>
              <a:rPr lang="en-GB" sz="1600" b="1" dirty="0">
                <a:solidFill>
                  <a:schemeClr val="accent2"/>
                </a:solidFill>
                <a:latin typeface="Courier" pitchFamily="2" charset="0"/>
              </a:rPr>
              <a:t>squared = (r) =&gt; r*r</a:t>
            </a:r>
          </a:p>
          <a:p>
            <a:pPr marL="571500" lvl="1" indent="0">
              <a:buNone/>
            </a:pPr>
            <a:r>
              <a:rPr lang="en-GB" sz="1600" dirty="0">
                <a:latin typeface="Courier" pitchFamily="2" charset="0"/>
              </a:rPr>
              <a:t>from(</a:t>
            </a:r>
            <a:r>
              <a:rPr lang="en-GB" sz="1600" dirty="0" err="1">
                <a:latin typeface="Courier" pitchFamily="2" charset="0"/>
              </a:rPr>
              <a:t>bucket:"foo</a:t>
            </a:r>
            <a:r>
              <a:rPr lang="en-GB" sz="1600" dirty="0">
                <a:latin typeface="Courier" pitchFamily="2" charset="0"/>
              </a:rPr>
              <a:t>")</a:t>
            </a:r>
          </a:p>
          <a:p>
            <a:pPr marL="571500" lvl="1" indent="0">
              <a:buNone/>
            </a:pPr>
            <a:r>
              <a:rPr lang="en-GB" sz="1600" dirty="0">
                <a:latin typeface="Courier" pitchFamily="2" charset="0"/>
              </a:rPr>
              <a:t>	|&gt; range(start: -1h)</a:t>
            </a:r>
          </a:p>
          <a:p>
            <a:pPr marL="571500" lvl="1" indent="0">
              <a:buNone/>
            </a:pPr>
            <a:r>
              <a:rPr lang="en-GB" sz="1600" dirty="0">
                <a:latin typeface="Courier" pitchFamily="2" charset="0"/>
              </a:rPr>
              <a:t>	|&gt; filter(</a:t>
            </a:r>
            <a:r>
              <a:rPr lang="en-GB" sz="1600" dirty="0" err="1">
                <a:latin typeface="Courier" pitchFamily="2" charset="0"/>
              </a:rPr>
              <a:t>fn</a:t>
            </a:r>
            <a:r>
              <a:rPr lang="en-GB" sz="1600" dirty="0">
                <a:latin typeface="Courier" pitchFamily="2" charset="0"/>
              </a:rPr>
              <a:t>: (r) =&gt; </a:t>
            </a:r>
            <a:r>
              <a:rPr lang="en-GB" sz="1600" dirty="0" err="1">
                <a:latin typeface="Courier" pitchFamily="2" charset="0"/>
              </a:rPr>
              <a:t>r._measurement</a:t>
            </a:r>
            <a:r>
              <a:rPr lang="en-GB" sz="1600" dirty="0">
                <a:latin typeface="Courier" pitchFamily="2" charset="0"/>
              </a:rPr>
              <a:t> == "samples")</a:t>
            </a:r>
          </a:p>
          <a:p>
            <a:pPr marL="571500" lvl="1" indent="0">
              <a:buNone/>
            </a:pPr>
            <a:r>
              <a:rPr lang="en-GB" sz="1600" dirty="0">
                <a:latin typeface="Courier" pitchFamily="2" charset="0"/>
              </a:rPr>
              <a:t>	|&gt; map(</a:t>
            </a:r>
            <a:r>
              <a:rPr lang="en-GB" sz="1600" dirty="0" err="1">
                <a:latin typeface="Courier" pitchFamily="2" charset="0"/>
              </a:rPr>
              <a:t>fn</a:t>
            </a:r>
            <a:r>
              <a:rPr lang="en-GB" sz="1600" dirty="0">
                <a:latin typeface="Courier" pitchFamily="2" charset="0"/>
              </a:rPr>
              <a:t>: (r) =&gt; ({ _value: </a:t>
            </a:r>
            <a:r>
              <a:rPr lang="en-GB" sz="1600" b="1" dirty="0">
                <a:solidFill>
                  <a:schemeClr val="accent2"/>
                </a:solidFill>
                <a:latin typeface="Courier" pitchFamily="2" charset="0"/>
              </a:rPr>
              <a:t>squared(</a:t>
            </a:r>
            <a:r>
              <a:rPr lang="en-GB" sz="1600" b="1" dirty="0" err="1">
                <a:solidFill>
                  <a:schemeClr val="accent2"/>
                </a:solidFill>
                <a:latin typeface="Courier" pitchFamily="2" charset="0"/>
              </a:rPr>
              <a:t>r._value</a:t>
            </a:r>
            <a:r>
              <a:rPr lang="en-GB" sz="1600" b="1" dirty="0">
                <a:solidFill>
                  <a:schemeClr val="accent2"/>
                </a:solidFill>
                <a:latin typeface="Courier" pitchFamily="2" charset="0"/>
              </a:rPr>
              <a:t>)</a:t>
            </a:r>
            <a:r>
              <a:rPr lang="en-GB" sz="1600" dirty="0">
                <a:latin typeface="Courier" pitchFamily="2" charset="0"/>
              </a:rPr>
              <a:t>})) </a:t>
            </a:r>
          </a:p>
          <a:p>
            <a:pPr marL="571500" lvl="1" indent="0">
              <a:buNone/>
            </a:pPr>
            <a:r>
              <a:rPr lang="en-GB" sz="1600" dirty="0">
                <a:latin typeface="Courier" pitchFamily="2" charset="0"/>
              </a:rPr>
              <a:t>	|&gt; filter(</a:t>
            </a:r>
            <a:r>
              <a:rPr lang="en-GB" sz="1600" dirty="0" err="1">
                <a:latin typeface="Courier" pitchFamily="2" charset="0"/>
              </a:rPr>
              <a:t>fn</a:t>
            </a:r>
            <a:r>
              <a:rPr lang="en-GB" sz="1600" dirty="0">
                <a:latin typeface="Courier" pitchFamily="2" charset="0"/>
              </a:rPr>
              <a:t>: (r) =&gt; </a:t>
            </a:r>
            <a:r>
              <a:rPr lang="en-GB" sz="1600" dirty="0" err="1">
                <a:latin typeface="Courier" pitchFamily="2" charset="0"/>
              </a:rPr>
              <a:t>r._value</a:t>
            </a:r>
            <a:r>
              <a:rPr lang="en-GB" sz="1600" dirty="0">
                <a:latin typeface="Courier" pitchFamily="2" charset="0"/>
              </a:rPr>
              <a:t> &gt; 23.2)</a:t>
            </a:r>
          </a:p>
          <a:p>
            <a:pPr marL="571500" lvl="1" indent="0">
              <a:buNone/>
            </a:pPr>
            <a:endParaRPr lang="en-GB" sz="16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3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356011-B8B3-5242-AFEB-66955427F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a costume pipe forwardable function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62D83A-9ED2-2D4E-BDAA-DCB4D75DE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0" y="1244339"/>
            <a:ext cx="8603547" cy="3391161"/>
          </a:xfrm>
        </p:spPr>
        <p:txBody>
          <a:bodyPr>
            <a:normAutofit fontScale="92500" lnSpcReduction="10000"/>
          </a:bodyPr>
          <a:lstStyle/>
          <a:p>
            <a:r>
              <a:rPr lang="en-GB" dirty="0">
                <a:solidFill>
                  <a:schemeClr val="bg1"/>
                </a:solidFill>
              </a:rPr>
              <a:t>Syntax</a:t>
            </a:r>
          </a:p>
          <a:p>
            <a:pPr marL="571500" lvl="1" indent="0">
              <a:buNone/>
            </a:pPr>
            <a:r>
              <a:rPr lang="en-GB" dirty="0"/>
              <a:t>&lt;&lt;function name&gt;&gt; </a:t>
            </a:r>
            <a:r>
              <a:rPr lang="en-GB" b="1" dirty="0">
                <a:solidFill>
                  <a:srgbClr val="FFC000"/>
                </a:solidFill>
                <a:latin typeface="Courier" pitchFamily="2" charset="0"/>
              </a:rPr>
              <a:t>=</a:t>
            </a:r>
            <a:r>
              <a:rPr lang="en-GB" dirty="0">
                <a:latin typeface="Courier" pitchFamily="2" charset="0"/>
              </a:rPr>
              <a:t> </a:t>
            </a:r>
            <a:r>
              <a:rPr lang="en-GB" b="1" dirty="0">
                <a:solidFill>
                  <a:srgbClr val="FFC000"/>
                </a:solidFill>
                <a:latin typeface="Courier" pitchFamily="2" charset="0"/>
              </a:rPr>
              <a:t>(tables=&lt;-) =&gt; tables |&gt; </a:t>
            </a:r>
            <a:r>
              <a:rPr lang="en-GB" dirty="0"/>
              <a:t>&lt;&lt; implementation &gt;&gt;</a:t>
            </a:r>
          </a:p>
          <a:p>
            <a:pPr lvl="0">
              <a:buClr>
                <a:srgbClr val="FFFFFF"/>
              </a:buClr>
            </a:pPr>
            <a:r>
              <a:rPr lang="en-GB" dirty="0">
                <a:solidFill>
                  <a:srgbClr val="FFFFFF"/>
                </a:solidFill>
              </a:rPr>
              <a:t>Example</a:t>
            </a:r>
          </a:p>
          <a:p>
            <a:pPr marL="0" lvl="0" indent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ts val="1500"/>
              <a:buNone/>
            </a:pP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lang="it-IT" sz="1500" b="1" dirty="0" err="1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allSquared</a:t>
            </a:r>
            <a:r>
              <a:rPr lang="it-IT" sz="1500" b="1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= (</a:t>
            </a:r>
            <a:r>
              <a:rPr lang="it-IT" sz="1500" b="1" dirty="0" err="1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tables</a:t>
            </a:r>
            <a:r>
              <a:rPr lang="it-IT" sz="1500" b="1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=&lt;-) =&gt;</a:t>
            </a:r>
            <a:endParaRPr lang="it-IT" sz="500" b="1" dirty="0">
              <a:solidFill>
                <a:schemeClr val="accent6"/>
              </a:solidFill>
            </a:endParaRPr>
          </a:p>
          <a:p>
            <a:pPr marL="0" lvl="0" indent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ts val="1500"/>
              <a:buNone/>
            </a:pPr>
            <a:r>
              <a:rPr lang="it-IT" sz="1500" b="1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		</a:t>
            </a:r>
            <a:r>
              <a:rPr lang="it-IT" sz="1500" b="1" dirty="0" err="1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tables</a:t>
            </a:r>
            <a:r>
              <a:rPr lang="it-IT" sz="1500" b="1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=&gt; </a:t>
            </a:r>
            <a:r>
              <a:rPr lang="it-IT" sz="1500" b="1" dirty="0" err="1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map</a:t>
            </a:r>
            <a:r>
              <a:rPr lang="it-IT" sz="1500" b="1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it-IT" sz="1500" b="1" dirty="0" err="1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fn</a:t>
            </a:r>
            <a:r>
              <a:rPr lang="it-IT" sz="1500" b="1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: (</a:t>
            </a:r>
            <a:r>
              <a:rPr lang="it-IT" sz="1500" b="1" dirty="0" err="1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sz="1500" b="1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) =&gt; </a:t>
            </a:r>
            <a:r>
              <a:rPr lang="it-IT" sz="1500" b="1" dirty="0" err="1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squared</a:t>
            </a:r>
            <a:r>
              <a:rPr lang="it-IT" sz="1500" b="1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it-IT" sz="1500" b="1" dirty="0" err="1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sz="1500" b="1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sz="1500" b="1" dirty="0" err="1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value</a:t>
            </a:r>
            <a:r>
              <a:rPr lang="it-IT" sz="1500" b="1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))</a:t>
            </a:r>
            <a:endParaRPr lang="it-IT" sz="1500" dirty="0">
              <a:solidFill>
                <a:schemeClr val="bg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ts val="1500"/>
              <a:buNone/>
            </a:pP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	from(</a:t>
            </a:r>
            <a:r>
              <a:rPr lang="it-IT" sz="15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bucket</a:t>
            </a: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:"</a:t>
            </a:r>
            <a:r>
              <a:rPr lang="it-IT" sz="15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foo</a:t>
            </a: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")</a:t>
            </a:r>
            <a:endParaRPr lang="it-IT" sz="500" dirty="0">
              <a:solidFill>
                <a:schemeClr val="bg1"/>
              </a:solidFill>
            </a:endParaRPr>
          </a:p>
          <a:p>
            <a:pPr marL="0" lvl="0" indent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ts val="1500"/>
              <a:buNone/>
            </a:pP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		|&gt; </a:t>
            </a:r>
            <a:r>
              <a:rPr lang="it-IT" sz="15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range</a:t>
            </a: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(start: -1h)</a:t>
            </a:r>
            <a:endParaRPr lang="it-IT" sz="500" dirty="0">
              <a:solidFill>
                <a:schemeClr val="bg1"/>
              </a:solidFill>
            </a:endParaRPr>
          </a:p>
          <a:p>
            <a:pPr marL="0" lvl="0" indent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ts val="1500"/>
              <a:buNone/>
            </a:pP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		|&gt; </a:t>
            </a:r>
            <a:r>
              <a:rPr lang="it-IT" sz="15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filter</a:t>
            </a: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it-IT" sz="15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fn</a:t>
            </a: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: (</a:t>
            </a:r>
            <a:r>
              <a:rPr lang="it-IT" sz="15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) =&gt; </a:t>
            </a:r>
            <a:r>
              <a:rPr lang="it-IT" sz="15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sz="15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measurement</a:t>
            </a: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 == "</a:t>
            </a:r>
            <a:r>
              <a:rPr lang="it-IT" sz="15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samples</a:t>
            </a: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")</a:t>
            </a:r>
            <a:endParaRPr lang="it-IT" sz="500" dirty="0">
              <a:solidFill>
                <a:schemeClr val="bg1"/>
              </a:solidFill>
            </a:endParaRPr>
          </a:p>
          <a:p>
            <a:pPr marL="0" lvl="0" indent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ts val="1500"/>
              <a:buNone/>
            </a:pP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		|&gt; </a:t>
            </a:r>
            <a:r>
              <a:rPr lang="it-IT" sz="1500" b="1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allSquared</a:t>
            </a:r>
            <a:r>
              <a:rPr lang="it-IT" sz="1500" b="1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()</a:t>
            </a:r>
            <a:endParaRPr lang="it-IT" sz="500" b="1" dirty="0">
              <a:solidFill>
                <a:schemeClr val="bg1"/>
              </a:solidFill>
            </a:endParaRPr>
          </a:p>
          <a:p>
            <a:pPr marL="0" lvl="0" indent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ts val="1500"/>
              <a:buNone/>
            </a:pP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		|&gt; </a:t>
            </a:r>
            <a:r>
              <a:rPr lang="it-IT" sz="15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filter</a:t>
            </a: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it-IT" sz="15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fn</a:t>
            </a: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: (</a:t>
            </a:r>
            <a:r>
              <a:rPr lang="it-IT" sz="15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) =&gt; </a:t>
            </a:r>
            <a:r>
              <a:rPr lang="it-IT" sz="15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sz="15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value</a:t>
            </a: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 &gt; 23.2)</a:t>
            </a:r>
            <a:endParaRPr lang="it-IT" sz="500" dirty="0">
              <a:solidFill>
                <a:schemeClr val="bg1"/>
              </a:solidFill>
            </a:endParaRPr>
          </a:p>
          <a:p>
            <a:pPr lvl="1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79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5A27-033A-384F-9BDE-6A4A12315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Let’s get dirty!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1D014-A64C-8746-A273-0920CCCF35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B5FDDBE-CBEA-FC40-9517-F1A768E30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4339"/>
            <a:ext cx="9144000" cy="360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077BDF-53F1-0B4C-89EC-7DC6FB693591}"/>
              </a:ext>
            </a:extLst>
          </p:cNvPr>
          <p:cNvSpPr/>
          <p:nvPr/>
        </p:nvSpPr>
        <p:spPr>
          <a:xfrm>
            <a:off x="8102009" y="3830507"/>
            <a:ext cx="914400" cy="914400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accent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15794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2E70303-91D2-4848-B31B-0C47A6D3F54C}"/>
              </a:ext>
            </a:extLst>
          </p:cNvPr>
          <p:cNvSpPr/>
          <p:nvPr/>
        </p:nvSpPr>
        <p:spPr>
          <a:xfrm>
            <a:off x="8533807" y="2100670"/>
            <a:ext cx="301838" cy="265168"/>
          </a:xfrm>
          <a:prstGeom prst="ellipse">
            <a:avLst/>
          </a:prstGeom>
          <a:solidFill>
            <a:srgbClr val="C09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4512EE-5DCD-8441-845E-11272C6A398A}"/>
              </a:ext>
            </a:extLst>
          </p:cNvPr>
          <p:cNvSpPr/>
          <p:nvPr/>
        </p:nvSpPr>
        <p:spPr>
          <a:xfrm>
            <a:off x="6947428" y="2397443"/>
            <a:ext cx="489099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39FB5CEA-F11E-314F-97A2-E016CB111AFE}"/>
              </a:ext>
            </a:extLst>
          </p:cNvPr>
          <p:cNvSpPr/>
          <p:nvPr/>
        </p:nvSpPr>
        <p:spPr>
          <a:xfrm>
            <a:off x="6828041" y="2190302"/>
            <a:ext cx="306648" cy="720541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E49BBA-B583-E44F-9ABB-321B834E6A71}"/>
              </a:ext>
            </a:extLst>
          </p:cNvPr>
          <p:cNvSpPr/>
          <p:nvPr/>
        </p:nvSpPr>
        <p:spPr>
          <a:xfrm>
            <a:off x="5571463" y="2748318"/>
            <a:ext cx="418798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8401CD9-C914-EB40-987F-6E52BDC94D04}"/>
              </a:ext>
            </a:extLst>
          </p:cNvPr>
          <p:cNvSpPr/>
          <p:nvPr/>
        </p:nvSpPr>
        <p:spPr>
          <a:xfrm>
            <a:off x="5422607" y="2573076"/>
            <a:ext cx="223284" cy="616689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318F22-AFD7-E546-AB8D-655862F2328D}"/>
              </a:ext>
            </a:extLst>
          </p:cNvPr>
          <p:cNvSpPr/>
          <p:nvPr/>
        </p:nvSpPr>
        <p:spPr>
          <a:xfrm>
            <a:off x="3391786" y="3583174"/>
            <a:ext cx="489099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AD093A-17E5-234A-8BE8-CA4FDB90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Continuous Linear Pizza Oven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347BF86-129F-7945-B6A3-FD58AC5FE367}"/>
              </a:ext>
            </a:extLst>
          </p:cNvPr>
          <p:cNvSpPr/>
          <p:nvPr/>
        </p:nvSpPr>
        <p:spPr>
          <a:xfrm>
            <a:off x="7196104" y="2550572"/>
            <a:ext cx="138224" cy="116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2B7568-410E-DC44-AAEE-25E57DDF3E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US" sz="1800" b="1" noProof="0" dirty="0"/>
              <a:t>Learning goals</a:t>
            </a:r>
            <a:r>
              <a:rPr lang="en-US" sz="1800" noProof="0" dirty="0"/>
              <a:t>:</a:t>
            </a:r>
          </a:p>
          <a:p>
            <a:r>
              <a:rPr lang="en-US" sz="1800" dirty="0"/>
              <a:t>Map functions</a:t>
            </a:r>
            <a:endParaRPr lang="en-US" sz="1800" noProof="0" dirty="0"/>
          </a:p>
          <a:p>
            <a:r>
              <a:rPr lang="en-US" sz="1800" noProof="0" dirty="0"/>
              <a:t>Custom functions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CBBE649-9821-8E49-BD63-6812F3D8F79E}"/>
              </a:ext>
            </a:extLst>
          </p:cNvPr>
          <p:cNvSpPr/>
          <p:nvPr/>
        </p:nvSpPr>
        <p:spPr>
          <a:xfrm>
            <a:off x="7178092" y="2429723"/>
            <a:ext cx="138224" cy="116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0FC9285-2F25-7F4E-9977-DF7A14351690}"/>
              </a:ext>
            </a:extLst>
          </p:cNvPr>
          <p:cNvSpPr/>
          <p:nvPr/>
        </p:nvSpPr>
        <p:spPr>
          <a:xfrm>
            <a:off x="7113239" y="2564189"/>
            <a:ext cx="65251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F7C21-23A0-F045-A5AE-197EC928307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6200000">
            <a:off x="3377442" y="-1005725"/>
            <a:ext cx="4800339" cy="70055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28895A-D403-0048-A7BA-613FC989C6F7}"/>
              </a:ext>
            </a:extLst>
          </p:cNvPr>
          <p:cNvSpPr/>
          <p:nvPr/>
        </p:nvSpPr>
        <p:spPr>
          <a:xfrm>
            <a:off x="4441978" y="2594676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s1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89F609-A231-3046-85B8-938F556577BA}"/>
              </a:ext>
            </a:extLst>
          </p:cNvPr>
          <p:cNvSpPr/>
          <p:nvPr/>
        </p:nvSpPr>
        <p:spPr>
          <a:xfrm>
            <a:off x="6199894" y="2127707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s2</a:t>
            </a:r>
            <a:endParaRPr lang="en-US" sz="1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09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2FDD1-0C2D-FE4E-8BEE-0408BA2B7C7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64CD9-CBA9-9747-831F-ACDC9CABA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40"/>
            <a:ext cx="8208348" cy="970764"/>
          </a:xfrm>
        </p:spPr>
        <p:txBody>
          <a:bodyPr/>
          <a:lstStyle/>
          <a:p>
            <a:pPr marL="95250" indent="0">
              <a:buNone/>
            </a:pPr>
            <a:r>
              <a:rPr lang="en-GB" dirty="0"/>
              <a:t>Extract the measurements from the cooking base area and correct them by subtracting a delta of 5°C to each value</a:t>
            </a:r>
          </a:p>
          <a:p>
            <a:r>
              <a:rPr lang="en-GB" dirty="0"/>
              <a:t>Use an inline map</a:t>
            </a:r>
          </a:p>
          <a:p>
            <a:r>
              <a:rPr lang="en-GB" dirty="0"/>
              <a:t>Create a costume function to be used in the inline map</a:t>
            </a:r>
          </a:p>
          <a:p>
            <a:r>
              <a:rPr lang="en-GB" dirty="0"/>
              <a:t>Create a costume function that contains a map</a:t>
            </a:r>
          </a:p>
          <a:p>
            <a:endParaRPr lang="en-GB" dirty="0"/>
          </a:p>
          <a:p>
            <a:pPr marL="952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014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nfluxDays Template">
  <a:themeElements>
    <a:clrScheme name="InfluxData palette">
      <a:dk1>
        <a:srgbClr val="000000"/>
      </a:dk1>
      <a:lt1>
        <a:srgbClr val="FFFFFF"/>
      </a:lt1>
      <a:dk2>
        <a:srgbClr val="44546A"/>
      </a:dk2>
      <a:lt2>
        <a:srgbClr val="D7E5E6"/>
      </a:lt2>
      <a:accent1>
        <a:srgbClr val="00C9FF"/>
      </a:accent1>
      <a:accent2>
        <a:srgbClr val="F95F53"/>
      </a:accent2>
      <a:accent3>
        <a:srgbClr val="A5ACB5"/>
      </a:accent3>
      <a:accent4>
        <a:srgbClr val="8050EA"/>
      </a:accent4>
      <a:accent5>
        <a:srgbClr val="3E90EF"/>
      </a:accent5>
      <a:accent6>
        <a:srgbClr val="4FD8A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3786</TotalTime>
  <Words>564</Words>
  <Application>Microsoft Macintosh PowerPoint</Application>
  <PresentationFormat>On-screen Show (16:9)</PresentationFormat>
  <Paragraphs>163</Paragraphs>
  <Slides>25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Helvetica Neue</vt:lpstr>
      <vt:lpstr>Rubik</vt:lpstr>
      <vt:lpstr>Helvetica Neue Light</vt:lpstr>
      <vt:lpstr>Noto Sans Symbols</vt:lpstr>
      <vt:lpstr>Courier</vt:lpstr>
      <vt:lpstr>Rubik Medium</vt:lpstr>
      <vt:lpstr>Arial</vt:lpstr>
      <vt:lpstr>Merriweather Sans</vt:lpstr>
      <vt:lpstr>Titillium</vt:lpstr>
      <vt:lpstr>InfluxDays Template</vt:lpstr>
      <vt:lpstr>Data Analysis Cont.</vt:lpstr>
      <vt:lpstr>Exploring flux</vt:lpstr>
      <vt:lpstr>Recall: What Is Flux?</vt:lpstr>
      <vt:lpstr>Applying functions to each raw</vt:lpstr>
      <vt:lpstr>Defining and using a costume function</vt:lpstr>
      <vt:lpstr>Defining a costume pipe forwardable function</vt:lpstr>
      <vt:lpstr>Let’s get dirty!</vt:lpstr>
      <vt:lpstr>Continuous Linear Pizza Oven</vt:lpstr>
      <vt:lpstr>Task</vt:lpstr>
      <vt:lpstr>PowerPoint Presentation</vt:lpstr>
      <vt:lpstr>Exploring flux</vt:lpstr>
      <vt:lpstr>Joining two time series</vt:lpstr>
      <vt:lpstr>The ideal case</vt:lpstr>
      <vt:lpstr>The easy case</vt:lpstr>
      <vt:lpstr>Let’s do some live coding</vt:lpstr>
      <vt:lpstr>Here we go</vt:lpstr>
      <vt:lpstr>It does not work with our data … why?</vt:lpstr>
      <vt:lpstr>The reality is always more difficult than expected</vt:lpstr>
      <vt:lpstr>A close look to the distribution of our data over time</vt:lpstr>
      <vt:lpstr>Let’s discuss about alternatives and code them in flux</vt:lpstr>
      <vt:lpstr>Let’s get more dirty!</vt:lpstr>
      <vt:lpstr>Continuous Linear Pizza Oven</vt:lpstr>
      <vt:lpstr>Task</vt:lpstr>
      <vt:lpstr>Take home message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InfluxDB 101</dc:title>
  <cp:lastModifiedBy>Marco Balduini</cp:lastModifiedBy>
  <cp:revision>107</cp:revision>
  <dcterms:modified xsi:type="dcterms:W3CDTF">2019-09-26T20:46:26Z</dcterms:modified>
</cp:coreProperties>
</file>